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6"/>
  </p:notesMasterIdLst>
  <p:sldIdLst>
    <p:sldId id="269" r:id="rId5"/>
    <p:sldId id="415" r:id="rId6"/>
    <p:sldId id="324" r:id="rId7"/>
    <p:sldId id="405" r:id="rId8"/>
    <p:sldId id="394" r:id="rId9"/>
    <p:sldId id="338" r:id="rId10"/>
    <p:sldId id="404" r:id="rId11"/>
    <p:sldId id="409" r:id="rId12"/>
    <p:sldId id="388" r:id="rId13"/>
    <p:sldId id="395" r:id="rId14"/>
    <p:sldId id="345" r:id="rId15"/>
    <p:sldId id="396" r:id="rId16"/>
    <p:sldId id="387" r:id="rId17"/>
    <p:sldId id="397" r:id="rId18"/>
    <p:sldId id="399" r:id="rId19"/>
    <p:sldId id="400" r:id="rId20"/>
    <p:sldId id="406" r:id="rId21"/>
    <p:sldId id="408" r:id="rId22"/>
    <p:sldId id="412" r:id="rId23"/>
    <p:sldId id="357" r:id="rId24"/>
    <p:sldId id="414" r:id="rId25"/>
    <p:sldId id="416" r:id="rId26"/>
    <p:sldId id="401" r:id="rId27"/>
    <p:sldId id="356" r:id="rId28"/>
    <p:sldId id="340" r:id="rId29"/>
    <p:sldId id="411" r:id="rId30"/>
    <p:sldId id="337" r:id="rId31"/>
    <p:sldId id="382" r:id="rId32"/>
    <p:sldId id="410" r:id="rId33"/>
    <p:sldId id="417" r:id="rId34"/>
    <p:sldId id="282" r:id="rId35"/>
  </p:sldIdLst>
  <p:sldSz cx="8640763"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ien De Decker" initials="JDD" lastIdx="2" clrIdx="0">
    <p:extLst>
      <p:ext uri="{19B8F6BF-5375-455C-9EA6-DF929625EA0E}">
        <p15:presenceInfo xmlns:p15="http://schemas.microsoft.com/office/powerpoint/2012/main" userId="Jolien De Decker" providerId="None"/>
      </p:ext>
    </p:extLst>
  </p:cmAuthor>
  <p:cmAuthor id="2" name="Helga Van Loo" initials="HVL" lastIdx="14" clrIdx="1">
    <p:extLst>
      <p:ext uri="{19B8F6BF-5375-455C-9EA6-DF929625EA0E}">
        <p15:presenceInfo xmlns:p15="http://schemas.microsoft.com/office/powerpoint/2012/main" userId="S-1-5-21-4060015860-3155939536-3220560164-20930" providerId="AD"/>
      </p:ext>
    </p:extLst>
  </p:cmAuthor>
  <p:cmAuthor id="3" name="Jolien De Decker" initials="JDD [2]" lastIdx="1" clrIdx="2">
    <p:extLst>
      <p:ext uri="{19B8F6BF-5375-455C-9EA6-DF929625EA0E}">
        <p15:presenceInfo xmlns:p15="http://schemas.microsoft.com/office/powerpoint/2012/main" userId="S-1-5-21-4060015860-3155939536-3220560164-426974" providerId="AD"/>
      </p:ext>
    </p:extLst>
  </p:cmAuthor>
  <p:cmAuthor id="4" name="Philippe Hiligsmann" initials="PH" lastIdx="12" clrIdx="3">
    <p:extLst>
      <p:ext uri="{19B8F6BF-5375-455C-9EA6-DF929625EA0E}">
        <p15:presenceInfo xmlns:p15="http://schemas.microsoft.com/office/powerpoint/2012/main" userId="S-1-5-21-3833422039-1977871958-3486634389-5349" providerId="AD"/>
      </p:ext>
    </p:extLst>
  </p:cmAuthor>
  <p:cmAuthor id="5" name="Stefan Ulrichs" initials="SU" lastIdx="120" clrIdx="4">
    <p:extLst>
      <p:ext uri="{19B8F6BF-5375-455C-9EA6-DF929625EA0E}">
        <p15:presenceInfo xmlns:p15="http://schemas.microsoft.com/office/powerpoint/2012/main" userId="7058c471d1cd2d06" providerId="Windows Live"/>
      </p:ext>
    </p:extLst>
  </p:cmAuthor>
  <p:cmAuthor id="6" name="Pauline Degrave" initials="PD" lastIdx="72" clrIdx="5">
    <p:extLst>
      <p:ext uri="{19B8F6BF-5375-455C-9EA6-DF929625EA0E}">
        <p15:presenceInfo xmlns:p15="http://schemas.microsoft.com/office/powerpoint/2012/main" userId="S-1-5-21-3833422039-1977871958-3486634389-73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300"/>
    <a:srgbClr val="3FA9C4"/>
    <a:srgbClr val="0097A1"/>
    <a:srgbClr val="00CADA"/>
    <a:srgbClr val="DEEBEC"/>
    <a:srgbClr val="61F4FF"/>
    <a:srgbClr val="D6FEFE"/>
    <a:srgbClr val="B7FAFF"/>
    <a:srgbClr val="F4F4F4"/>
    <a:srgbClr val="C8DB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1" autoAdjust="0"/>
    <p:restoredTop sz="94660"/>
  </p:normalViewPr>
  <p:slideViewPr>
    <p:cSldViewPr snapToGrid="0">
      <p:cViewPr varScale="1">
        <p:scale>
          <a:sx n="61" d="100"/>
          <a:sy n="61" d="100"/>
        </p:scale>
        <p:origin x="178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DC812-BAF6-4B48-8921-36C435731215}" type="datetimeFigureOut">
              <a:rPr lang="nl-NL" smtClean="0"/>
              <a:t>9-11-2022</a:t>
            </a:fld>
            <a:endParaRPr lang="nl-NL"/>
          </a:p>
        </p:txBody>
      </p:sp>
      <p:sp>
        <p:nvSpPr>
          <p:cNvPr id="4" name="Tijdelijke aanduiding voor dia-afbeelding 3"/>
          <p:cNvSpPr>
            <a:spLocks noGrp="1" noRot="1" noChangeAspect="1"/>
          </p:cNvSpPr>
          <p:nvPr>
            <p:ph type="sldImg" idx="2"/>
          </p:nvPr>
        </p:nvSpPr>
        <p:spPr>
          <a:xfrm>
            <a:off x="2082800" y="1143000"/>
            <a:ext cx="2692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ECBC9-B134-4792-8E5F-EBB5809CF44A}" type="slidenum">
              <a:rPr lang="nl-NL" smtClean="0"/>
              <a:t>‹nr.›</a:t>
            </a:fld>
            <a:endParaRPr lang="nl-NL"/>
          </a:p>
        </p:txBody>
      </p:sp>
    </p:spTree>
    <p:extLst>
      <p:ext uri="{BB962C8B-B14F-4D97-AF65-F5344CB8AC3E}">
        <p14:creationId xmlns:p14="http://schemas.microsoft.com/office/powerpoint/2010/main" val="20506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621191"/>
            <a:ext cx="7344649" cy="3448756"/>
          </a:xfrm>
        </p:spPr>
        <p:txBody>
          <a:bodyPr anchor="b"/>
          <a:lstStyle>
            <a:lvl1pPr algn="ctr">
              <a:defRPr sz="5670"/>
            </a:lvl1pPr>
          </a:lstStyle>
          <a:p>
            <a:r>
              <a:rPr lang="en-US"/>
              <a:t>Click to edit Master title style</a:t>
            </a:r>
            <a:endParaRPr lang="en-US" dirty="0"/>
          </a:p>
        </p:txBody>
      </p:sp>
      <p:sp>
        <p:nvSpPr>
          <p:cNvPr id="3" name="Subtitle 2"/>
          <p:cNvSpPr>
            <a:spLocks noGrp="1"/>
          </p:cNvSpPr>
          <p:nvPr>
            <p:ph type="subTitle" idx="1"/>
          </p:nvPr>
        </p:nvSpPr>
        <p:spPr>
          <a:xfrm>
            <a:off x="1080096" y="5202944"/>
            <a:ext cx="6480572" cy="2391656"/>
          </a:xfrm>
        </p:spPr>
        <p:txBody>
          <a:bodyPr/>
          <a:lstStyle>
            <a:lvl1pPr marL="0" indent="0" algn="ctr">
              <a:buNone/>
              <a:defRPr sz="2268"/>
            </a:lvl1pPr>
            <a:lvl2pPr marL="432054" indent="0" algn="ctr">
              <a:buNone/>
              <a:defRPr sz="1890"/>
            </a:lvl2pPr>
            <a:lvl3pPr marL="864108" indent="0" algn="ctr">
              <a:buNone/>
              <a:defRPr sz="1701"/>
            </a:lvl3pPr>
            <a:lvl4pPr marL="1296162" indent="0" algn="ctr">
              <a:buNone/>
              <a:defRPr sz="1512"/>
            </a:lvl4pPr>
            <a:lvl5pPr marL="1728216" indent="0" algn="ctr">
              <a:buNone/>
              <a:defRPr sz="1512"/>
            </a:lvl5pPr>
            <a:lvl6pPr marL="2160270" indent="0" algn="ctr">
              <a:buNone/>
              <a:defRPr sz="1512"/>
            </a:lvl6pPr>
            <a:lvl7pPr marL="2592324" indent="0" algn="ctr">
              <a:buNone/>
              <a:defRPr sz="1512"/>
            </a:lvl7pPr>
            <a:lvl8pPr marL="3024378" indent="0" algn="ctr">
              <a:buNone/>
              <a:defRPr sz="1512"/>
            </a:lvl8pPr>
            <a:lvl9pPr marL="3456432" indent="0" algn="ctr">
              <a:buNone/>
              <a:defRPr sz="151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9/11/2022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8900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9/11/2022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55178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546" y="527403"/>
            <a:ext cx="1863165"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4053" y="527403"/>
            <a:ext cx="548148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9/11/2022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54061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DA0ED-BA87-4EED-96C7-55A7E2E44686}" type="datetimeFigureOut">
              <a:rPr lang="nl-BE" smtClean="0"/>
              <a:t>9/11/2022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41720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9553" y="2469624"/>
            <a:ext cx="7452658" cy="4120620"/>
          </a:xfrm>
        </p:spPr>
        <p:txBody>
          <a:bodyPr anchor="b"/>
          <a:lstStyle>
            <a:lvl1pPr>
              <a:defRPr sz="5670"/>
            </a:lvl1pPr>
          </a:lstStyle>
          <a:p>
            <a:r>
              <a:rPr lang="en-US"/>
              <a:t>Click to edit Master title style</a:t>
            </a:r>
            <a:endParaRPr lang="en-US" dirty="0"/>
          </a:p>
        </p:txBody>
      </p:sp>
      <p:sp>
        <p:nvSpPr>
          <p:cNvPr id="3" name="Text Placeholder 2"/>
          <p:cNvSpPr>
            <a:spLocks noGrp="1"/>
          </p:cNvSpPr>
          <p:nvPr>
            <p:ph type="body" idx="1"/>
          </p:nvPr>
        </p:nvSpPr>
        <p:spPr>
          <a:xfrm>
            <a:off x="589553" y="6629226"/>
            <a:ext cx="7452658" cy="2166937"/>
          </a:xfrm>
        </p:spPr>
        <p:txBody>
          <a:bodyPr/>
          <a:lstStyle>
            <a:lvl1pPr marL="0" indent="0">
              <a:buNone/>
              <a:defRPr sz="2268">
                <a:solidFill>
                  <a:schemeClr val="tx1"/>
                </a:solidFill>
              </a:defRPr>
            </a:lvl1pPr>
            <a:lvl2pPr marL="432054" indent="0">
              <a:buNone/>
              <a:defRPr sz="1890">
                <a:solidFill>
                  <a:schemeClr val="tx1">
                    <a:tint val="75000"/>
                  </a:schemeClr>
                </a:solidFill>
              </a:defRPr>
            </a:lvl2pPr>
            <a:lvl3pPr marL="864108" indent="0">
              <a:buNone/>
              <a:defRPr sz="1701">
                <a:solidFill>
                  <a:schemeClr val="tx1">
                    <a:tint val="75000"/>
                  </a:schemeClr>
                </a:solidFill>
              </a:defRPr>
            </a:lvl3pPr>
            <a:lvl4pPr marL="1296162" indent="0">
              <a:buNone/>
              <a:defRPr sz="1512">
                <a:solidFill>
                  <a:schemeClr val="tx1">
                    <a:tint val="75000"/>
                  </a:schemeClr>
                </a:solidFill>
              </a:defRPr>
            </a:lvl4pPr>
            <a:lvl5pPr marL="1728216" indent="0">
              <a:buNone/>
              <a:defRPr sz="1512">
                <a:solidFill>
                  <a:schemeClr val="tx1">
                    <a:tint val="75000"/>
                  </a:schemeClr>
                </a:solidFill>
              </a:defRPr>
            </a:lvl5pPr>
            <a:lvl6pPr marL="2160270" indent="0">
              <a:buNone/>
              <a:defRPr sz="1512">
                <a:solidFill>
                  <a:schemeClr val="tx1">
                    <a:tint val="75000"/>
                  </a:schemeClr>
                </a:solidFill>
              </a:defRPr>
            </a:lvl6pPr>
            <a:lvl7pPr marL="2592324" indent="0">
              <a:buNone/>
              <a:defRPr sz="1512">
                <a:solidFill>
                  <a:schemeClr val="tx1">
                    <a:tint val="75000"/>
                  </a:schemeClr>
                </a:solidFill>
              </a:defRPr>
            </a:lvl7pPr>
            <a:lvl8pPr marL="3024378" indent="0">
              <a:buNone/>
              <a:defRPr sz="1512">
                <a:solidFill>
                  <a:schemeClr val="tx1">
                    <a:tint val="75000"/>
                  </a:schemeClr>
                </a:solidFill>
              </a:defRPr>
            </a:lvl8pPr>
            <a:lvl9pPr marL="3456432" indent="0">
              <a:buNone/>
              <a:defRPr sz="1512">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0DA0ED-BA87-4EED-96C7-55A7E2E44686}" type="datetimeFigureOut">
              <a:rPr lang="nl-BE" smtClean="0"/>
              <a:t>9/11/2022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46235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053" y="2637014"/>
            <a:ext cx="3672324"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74386" y="2637014"/>
            <a:ext cx="3672324"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DA0ED-BA87-4EED-96C7-55A7E2E44686}" type="datetimeFigureOut">
              <a:rPr lang="nl-BE" smtClean="0"/>
              <a:t>9/11/2022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95333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178" y="527405"/>
            <a:ext cx="7452658"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95179" y="2428347"/>
            <a:ext cx="3655447" cy="1190095"/>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Edit Master text styles</a:t>
            </a:r>
          </a:p>
        </p:txBody>
      </p:sp>
      <p:sp>
        <p:nvSpPr>
          <p:cNvPr id="4" name="Content Placeholder 3"/>
          <p:cNvSpPr>
            <a:spLocks noGrp="1"/>
          </p:cNvSpPr>
          <p:nvPr>
            <p:ph sz="half" idx="2"/>
          </p:nvPr>
        </p:nvSpPr>
        <p:spPr>
          <a:xfrm>
            <a:off x="595179" y="3618442"/>
            <a:ext cx="3655447"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374387" y="2428347"/>
            <a:ext cx="3673450" cy="1190095"/>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Edit Master text styles</a:t>
            </a:r>
          </a:p>
        </p:txBody>
      </p:sp>
      <p:sp>
        <p:nvSpPr>
          <p:cNvPr id="6" name="Content Placeholder 5"/>
          <p:cNvSpPr>
            <a:spLocks noGrp="1"/>
          </p:cNvSpPr>
          <p:nvPr>
            <p:ph sz="quarter" idx="4"/>
          </p:nvPr>
        </p:nvSpPr>
        <p:spPr>
          <a:xfrm>
            <a:off x="4374387" y="3618442"/>
            <a:ext cx="3673450"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DA0ED-BA87-4EED-96C7-55A7E2E44686}" type="datetimeFigureOut">
              <a:rPr lang="nl-BE" smtClean="0"/>
              <a:t>9/11/2022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48623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DA0ED-BA87-4EED-96C7-55A7E2E44686}" type="datetimeFigureOut">
              <a:rPr lang="nl-BE" smtClean="0"/>
              <a:t>9/11/2022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367502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DA0ED-BA87-4EED-96C7-55A7E2E44686}" type="datetimeFigureOut">
              <a:rPr lang="nl-BE" smtClean="0"/>
              <a:t>9/11/2022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413349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660400"/>
            <a:ext cx="2786871" cy="2311400"/>
          </a:xfrm>
        </p:spPr>
        <p:txBody>
          <a:bodyPr anchor="b"/>
          <a:lstStyle>
            <a:lvl1pPr>
              <a:defRPr sz="3024"/>
            </a:lvl1pPr>
          </a:lstStyle>
          <a:p>
            <a:r>
              <a:rPr lang="en-US"/>
              <a:t>Click to edit Master title style</a:t>
            </a:r>
            <a:endParaRPr lang="en-US" dirty="0"/>
          </a:p>
        </p:txBody>
      </p:sp>
      <p:sp>
        <p:nvSpPr>
          <p:cNvPr id="3" name="Content Placeholder 2"/>
          <p:cNvSpPr>
            <a:spLocks noGrp="1"/>
          </p:cNvSpPr>
          <p:nvPr>
            <p:ph idx="1"/>
          </p:nvPr>
        </p:nvSpPr>
        <p:spPr>
          <a:xfrm>
            <a:off x="3673450" y="1426283"/>
            <a:ext cx="4374386" cy="7039681"/>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5178" y="2971800"/>
            <a:ext cx="2786871" cy="5505627"/>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n-US"/>
              <a:t>Edit Master text styles</a:t>
            </a:r>
          </a:p>
        </p:txBody>
      </p:sp>
      <p:sp>
        <p:nvSpPr>
          <p:cNvPr id="5" name="Date Placeholder 4"/>
          <p:cNvSpPr>
            <a:spLocks noGrp="1"/>
          </p:cNvSpPr>
          <p:nvPr>
            <p:ph type="dt" sz="half" idx="10"/>
          </p:nvPr>
        </p:nvSpPr>
        <p:spPr/>
        <p:txBody>
          <a:bodyPr/>
          <a:lstStyle/>
          <a:p>
            <a:fld id="{460DA0ED-BA87-4EED-96C7-55A7E2E44686}" type="datetimeFigureOut">
              <a:rPr lang="nl-BE" smtClean="0"/>
              <a:t>9/11/2022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583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660400"/>
            <a:ext cx="2786871" cy="2311400"/>
          </a:xfrm>
        </p:spPr>
        <p:txBody>
          <a:bodyPr anchor="b"/>
          <a:lstStyle>
            <a:lvl1pPr>
              <a:defRPr sz="3024"/>
            </a:lvl1pPr>
          </a:lstStyle>
          <a:p>
            <a:r>
              <a:rPr lang="en-US"/>
              <a:t>Click to edit Master title style</a:t>
            </a:r>
            <a:endParaRPr lang="en-US" dirty="0"/>
          </a:p>
        </p:txBody>
      </p:sp>
      <p:sp>
        <p:nvSpPr>
          <p:cNvPr id="3" name="Picture Placeholder 2"/>
          <p:cNvSpPr>
            <a:spLocks noGrp="1" noChangeAspect="1"/>
          </p:cNvSpPr>
          <p:nvPr>
            <p:ph type="pic" idx="1"/>
          </p:nvPr>
        </p:nvSpPr>
        <p:spPr>
          <a:xfrm>
            <a:off x="3673450" y="1426283"/>
            <a:ext cx="4374386" cy="7039681"/>
          </a:xfrm>
        </p:spPr>
        <p:txBody>
          <a:bodyPr anchor="t"/>
          <a:lstStyle>
            <a:lvl1pPr marL="0" indent="0">
              <a:buNone/>
              <a:defRPr sz="3024"/>
            </a:lvl1pPr>
            <a:lvl2pPr marL="432054" indent="0">
              <a:buNone/>
              <a:defRPr sz="2646"/>
            </a:lvl2pPr>
            <a:lvl3pPr marL="864108" indent="0">
              <a:buNone/>
              <a:defRPr sz="2268"/>
            </a:lvl3pPr>
            <a:lvl4pPr marL="1296162" indent="0">
              <a:buNone/>
              <a:defRPr sz="1890"/>
            </a:lvl4pPr>
            <a:lvl5pPr marL="1728216" indent="0">
              <a:buNone/>
              <a:defRPr sz="1890"/>
            </a:lvl5pPr>
            <a:lvl6pPr marL="2160270" indent="0">
              <a:buNone/>
              <a:defRPr sz="1890"/>
            </a:lvl6pPr>
            <a:lvl7pPr marL="2592324" indent="0">
              <a:buNone/>
              <a:defRPr sz="1890"/>
            </a:lvl7pPr>
            <a:lvl8pPr marL="3024378" indent="0">
              <a:buNone/>
              <a:defRPr sz="1890"/>
            </a:lvl8pPr>
            <a:lvl9pPr marL="3456432" indent="0">
              <a:buNone/>
              <a:defRPr sz="1890"/>
            </a:lvl9pPr>
          </a:lstStyle>
          <a:p>
            <a:r>
              <a:rPr lang="en-US"/>
              <a:t>Click icon to add picture</a:t>
            </a:r>
            <a:endParaRPr lang="en-US" dirty="0"/>
          </a:p>
        </p:txBody>
      </p:sp>
      <p:sp>
        <p:nvSpPr>
          <p:cNvPr id="4" name="Text Placeholder 3"/>
          <p:cNvSpPr>
            <a:spLocks noGrp="1"/>
          </p:cNvSpPr>
          <p:nvPr>
            <p:ph type="body" sz="half" idx="2"/>
          </p:nvPr>
        </p:nvSpPr>
        <p:spPr>
          <a:xfrm>
            <a:off x="595178" y="2971800"/>
            <a:ext cx="2786871" cy="5505627"/>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n-US"/>
              <a:t>Edit Master text styles</a:t>
            </a:r>
          </a:p>
        </p:txBody>
      </p:sp>
      <p:sp>
        <p:nvSpPr>
          <p:cNvPr id="5" name="Date Placeholder 4"/>
          <p:cNvSpPr>
            <a:spLocks noGrp="1"/>
          </p:cNvSpPr>
          <p:nvPr>
            <p:ph type="dt" sz="half" idx="10"/>
          </p:nvPr>
        </p:nvSpPr>
        <p:spPr/>
        <p:txBody>
          <a:bodyPr/>
          <a:lstStyle/>
          <a:p>
            <a:fld id="{460DA0ED-BA87-4EED-96C7-55A7E2E44686}" type="datetimeFigureOut">
              <a:rPr lang="nl-BE" smtClean="0"/>
              <a:t>9/11/2022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7D0D03A-6081-4245-8C0D-9AEA39BE9E94}" type="slidenum">
              <a:rPr lang="nl-BE" smtClean="0"/>
              <a:t>‹nr.›</a:t>
            </a:fld>
            <a:endParaRPr lang="nl-BE"/>
          </a:p>
        </p:txBody>
      </p:sp>
    </p:spTree>
    <p:extLst>
      <p:ext uri="{BB962C8B-B14F-4D97-AF65-F5344CB8AC3E}">
        <p14:creationId xmlns:p14="http://schemas.microsoft.com/office/powerpoint/2010/main" val="185992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527405"/>
            <a:ext cx="7452658"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053" y="2637014"/>
            <a:ext cx="7452658"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4052" y="9181397"/>
            <a:ext cx="1944172" cy="527403"/>
          </a:xfrm>
          <a:prstGeom prst="rect">
            <a:avLst/>
          </a:prstGeom>
        </p:spPr>
        <p:txBody>
          <a:bodyPr vert="horz" lIns="91440" tIns="45720" rIns="91440" bIns="45720" rtlCol="0" anchor="ctr"/>
          <a:lstStyle>
            <a:lvl1pPr algn="l">
              <a:defRPr sz="1134">
                <a:solidFill>
                  <a:schemeClr val="tx1">
                    <a:tint val="75000"/>
                  </a:schemeClr>
                </a:solidFill>
              </a:defRPr>
            </a:lvl1pPr>
          </a:lstStyle>
          <a:p>
            <a:fld id="{460DA0ED-BA87-4EED-96C7-55A7E2E44686}" type="datetimeFigureOut">
              <a:rPr lang="nl-BE" smtClean="0"/>
              <a:t>9/11/2022</a:t>
            </a:fld>
            <a:endParaRPr lang="nl-BE"/>
          </a:p>
        </p:txBody>
      </p:sp>
      <p:sp>
        <p:nvSpPr>
          <p:cNvPr id="5" name="Footer Placeholder 4"/>
          <p:cNvSpPr>
            <a:spLocks noGrp="1"/>
          </p:cNvSpPr>
          <p:nvPr>
            <p:ph type="ftr" sz="quarter" idx="3"/>
          </p:nvPr>
        </p:nvSpPr>
        <p:spPr>
          <a:xfrm>
            <a:off x="2862253" y="9181397"/>
            <a:ext cx="2916258" cy="527403"/>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102539" y="9181397"/>
            <a:ext cx="1944172" cy="527403"/>
          </a:xfrm>
          <a:prstGeom prst="rect">
            <a:avLst/>
          </a:prstGeom>
        </p:spPr>
        <p:txBody>
          <a:bodyPr vert="horz" lIns="91440" tIns="45720" rIns="91440" bIns="45720" rtlCol="0" anchor="ctr"/>
          <a:lstStyle>
            <a:lvl1pPr algn="r">
              <a:defRPr sz="1134">
                <a:solidFill>
                  <a:schemeClr val="tx1">
                    <a:tint val="75000"/>
                  </a:schemeClr>
                </a:solidFill>
              </a:defRPr>
            </a:lvl1pPr>
          </a:lstStyle>
          <a:p>
            <a:fld id="{C7D0D03A-6081-4245-8C0D-9AEA39BE9E94}" type="slidenum">
              <a:rPr lang="nl-BE" smtClean="0"/>
              <a:t>‹nr.›</a:t>
            </a:fld>
            <a:endParaRPr lang="nl-BE"/>
          </a:p>
        </p:txBody>
      </p:sp>
    </p:spTree>
    <p:extLst>
      <p:ext uri="{BB962C8B-B14F-4D97-AF65-F5344CB8AC3E}">
        <p14:creationId xmlns:p14="http://schemas.microsoft.com/office/powerpoint/2010/main" val="2668259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64108"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27" indent="-216027" algn="l" defTabSz="864108"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81" indent="-216027" algn="l" defTabSz="864108"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135" indent="-216027" algn="l" defTabSz="864108"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18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243"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297"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351"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405"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45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108" rtl="0" eaLnBrk="1" latinLnBrk="0" hangingPunct="1">
        <a:defRPr sz="1701" kern="1200">
          <a:solidFill>
            <a:schemeClr val="tx1"/>
          </a:solidFill>
          <a:latin typeface="+mn-lt"/>
          <a:ea typeface="+mn-ea"/>
          <a:cs typeface="+mn-cs"/>
        </a:defRPr>
      </a:lvl1pPr>
      <a:lvl2pPr marL="432054" algn="l" defTabSz="864108" rtl="0" eaLnBrk="1" latinLnBrk="0" hangingPunct="1">
        <a:defRPr sz="1701" kern="1200">
          <a:solidFill>
            <a:schemeClr val="tx1"/>
          </a:solidFill>
          <a:latin typeface="+mn-lt"/>
          <a:ea typeface="+mn-ea"/>
          <a:cs typeface="+mn-cs"/>
        </a:defRPr>
      </a:lvl2pPr>
      <a:lvl3pPr marL="864108" algn="l" defTabSz="864108" rtl="0" eaLnBrk="1" latinLnBrk="0" hangingPunct="1">
        <a:defRPr sz="1701" kern="1200">
          <a:solidFill>
            <a:schemeClr val="tx1"/>
          </a:solidFill>
          <a:latin typeface="+mn-lt"/>
          <a:ea typeface="+mn-ea"/>
          <a:cs typeface="+mn-cs"/>
        </a:defRPr>
      </a:lvl3pPr>
      <a:lvl4pPr marL="1296162" algn="l" defTabSz="864108" rtl="0" eaLnBrk="1" latinLnBrk="0" hangingPunct="1">
        <a:defRPr sz="1701" kern="1200">
          <a:solidFill>
            <a:schemeClr val="tx1"/>
          </a:solidFill>
          <a:latin typeface="+mn-lt"/>
          <a:ea typeface="+mn-ea"/>
          <a:cs typeface="+mn-cs"/>
        </a:defRPr>
      </a:lvl4pPr>
      <a:lvl5pPr marL="1728216" algn="l" defTabSz="864108" rtl="0" eaLnBrk="1" latinLnBrk="0" hangingPunct="1">
        <a:defRPr sz="1701" kern="1200">
          <a:solidFill>
            <a:schemeClr val="tx1"/>
          </a:solidFill>
          <a:latin typeface="+mn-lt"/>
          <a:ea typeface="+mn-ea"/>
          <a:cs typeface="+mn-cs"/>
        </a:defRPr>
      </a:lvl5pPr>
      <a:lvl6pPr marL="2160270" algn="l" defTabSz="864108" rtl="0" eaLnBrk="1" latinLnBrk="0" hangingPunct="1">
        <a:defRPr sz="1701" kern="1200">
          <a:solidFill>
            <a:schemeClr val="tx1"/>
          </a:solidFill>
          <a:latin typeface="+mn-lt"/>
          <a:ea typeface="+mn-ea"/>
          <a:cs typeface="+mn-cs"/>
        </a:defRPr>
      </a:lvl6pPr>
      <a:lvl7pPr marL="2592324" algn="l" defTabSz="864108" rtl="0" eaLnBrk="1" latinLnBrk="0" hangingPunct="1">
        <a:defRPr sz="1701" kern="1200">
          <a:solidFill>
            <a:schemeClr val="tx1"/>
          </a:solidFill>
          <a:latin typeface="+mn-lt"/>
          <a:ea typeface="+mn-ea"/>
          <a:cs typeface="+mn-cs"/>
        </a:defRPr>
      </a:lvl7pPr>
      <a:lvl8pPr marL="3024378" algn="l" defTabSz="864108" rtl="0" eaLnBrk="1" latinLnBrk="0" hangingPunct="1">
        <a:defRPr sz="1701" kern="1200">
          <a:solidFill>
            <a:schemeClr val="tx1"/>
          </a:solidFill>
          <a:latin typeface="+mn-lt"/>
          <a:ea typeface="+mn-ea"/>
          <a:cs typeface="+mn-cs"/>
        </a:defRPr>
      </a:lvl8pPr>
      <a:lvl9pPr marL="3456432" algn="l" defTabSz="8641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nl-taalservice.nl/hapklaar_33/" TargetMode="External"/><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rijksoverheid.nl/onderwerpen/voortgezet-onderwijs/vraag-en-antwoord/adviezen-in-groep-8"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nl-taalservice.nl/hapklaar_33/" TargetMode="External"/><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7.xml.rels><?xml version="1.0" encoding="UTF-8" standalone="yes"?>
<Relationships xmlns="http://schemas.openxmlformats.org/package/2006/relationships"><Relationship Id="rId3" Type="http://schemas.openxmlformats.org/officeDocument/2006/relationships/hyperlink" Target="https://dnl-taalservice.nl/hapklaar_33/"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8.xml.rels><?xml version="1.0" encoding="UTF-8" standalone="yes"?>
<Relationships xmlns="http://schemas.openxmlformats.org/package/2006/relationships"><Relationship Id="rId3" Type="http://schemas.openxmlformats.org/officeDocument/2006/relationships/hyperlink" Target="https://dnl-taalservice.nl/hapklaar_33/"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fif"/><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Rounded Corners 39">
            <a:extLst>
              <a:ext uri="{FF2B5EF4-FFF2-40B4-BE49-F238E27FC236}">
                <a16:creationId xmlns:a16="http://schemas.microsoft.com/office/drawing/2014/main" id="{36C8BD99-761C-41DA-9B4A-D4B08E3855ED}"/>
              </a:ext>
            </a:extLst>
          </p:cNvPr>
          <p:cNvSpPr/>
          <p:nvPr/>
        </p:nvSpPr>
        <p:spPr>
          <a:xfrm>
            <a:off x="-13094" y="5782657"/>
            <a:ext cx="3863041" cy="8073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67" name="Rectangle: Rounded Corners 39">
            <a:extLst>
              <a:ext uri="{FF2B5EF4-FFF2-40B4-BE49-F238E27FC236}">
                <a16:creationId xmlns:a16="http://schemas.microsoft.com/office/drawing/2014/main" id="{36C8BD99-761C-41DA-9B4A-D4B08E3855ED}"/>
              </a:ext>
            </a:extLst>
          </p:cNvPr>
          <p:cNvSpPr/>
          <p:nvPr/>
        </p:nvSpPr>
        <p:spPr>
          <a:xfrm>
            <a:off x="13092" y="4958306"/>
            <a:ext cx="3857967" cy="7794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64" name="Rectangle: Rounded Corners 33">
            <a:extLst>
              <a:ext uri="{FF2B5EF4-FFF2-40B4-BE49-F238E27FC236}">
                <a16:creationId xmlns:a16="http://schemas.microsoft.com/office/drawing/2014/main" id="{D77C8F25-0286-448C-87F6-F25D355546F1}"/>
              </a:ext>
            </a:extLst>
          </p:cNvPr>
          <p:cNvSpPr/>
          <p:nvPr/>
        </p:nvSpPr>
        <p:spPr>
          <a:xfrm>
            <a:off x="6628" y="1615519"/>
            <a:ext cx="3824922" cy="8206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63" name="Rectangle: Rounded Corners 33">
            <a:extLst>
              <a:ext uri="{FF2B5EF4-FFF2-40B4-BE49-F238E27FC236}">
                <a16:creationId xmlns:a16="http://schemas.microsoft.com/office/drawing/2014/main" id="{D77C8F25-0286-448C-87F6-F25D355546F1}"/>
              </a:ext>
            </a:extLst>
          </p:cNvPr>
          <p:cNvSpPr/>
          <p:nvPr/>
        </p:nvSpPr>
        <p:spPr>
          <a:xfrm>
            <a:off x="0" y="2513184"/>
            <a:ext cx="3817543" cy="7112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chemeClr val="bg1"/>
              </a:solidFill>
            </a:endParaRPr>
          </a:p>
        </p:txBody>
      </p:sp>
      <p:sp>
        <p:nvSpPr>
          <p:cNvPr id="69" name="Rectangle: Rounded Corners 68">
            <a:extLst>
              <a:ext uri="{FF2B5EF4-FFF2-40B4-BE49-F238E27FC236}">
                <a16:creationId xmlns:a16="http://schemas.microsoft.com/office/drawing/2014/main" id="{AAB196EB-579C-406E-8D62-7E1D9CCE183D}"/>
              </a:ext>
            </a:extLst>
          </p:cNvPr>
          <p:cNvSpPr/>
          <p:nvPr/>
        </p:nvSpPr>
        <p:spPr>
          <a:xfrm>
            <a:off x="7490666" y="295495"/>
            <a:ext cx="1022350" cy="1028985"/>
          </a:xfrm>
          <a:prstGeom prst="roundRect">
            <a:avLst>
              <a:gd name="adj" fmla="val 16441"/>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9" name="Rectangle 28">
            <a:extLst>
              <a:ext uri="{FF2B5EF4-FFF2-40B4-BE49-F238E27FC236}">
                <a16:creationId xmlns:a16="http://schemas.microsoft.com/office/drawing/2014/main" id="{B2B932C9-8EF2-4567-B50D-1FCB0774D7E7}"/>
              </a:ext>
            </a:extLst>
          </p:cNvPr>
          <p:cNvSpPr/>
          <p:nvPr/>
        </p:nvSpPr>
        <p:spPr>
          <a:xfrm>
            <a:off x="3960361" y="5588773"/>
            <a:ext cx="4561820" cy="1614842"/>
          </a:xfrm>
          <a:prstGeom prst="rect">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8" name="Rectangle 17">
            <a:extLst>
              <a:ext uri="{FF2B5EF4-FFF2-40B4-BE49-F238E27FC236}">
                <a16:creationId xmlns:a16="http://schemas.microsoft.com/office/drawing/2014/main" id="{2EC6E040-B62A-43C5-A9BB-A4035C4C1DB4}"/>
              </a:ext>
            </a:extLst>
          </p:cNvPr>
          <p:cNvSpPr/>
          <p:nvPr/>
        </p:nvSpPr>
        <p:spPr>
          <a:xfrm>
            <a:off x="-2070" y="292851"/>
            <a:ext cx="4737579" cy="1028985"/>
          </a:xfrm>
          <a:prstGeom prst="rect">
            <a:avLst/>
          </a:prstGeom>
          <a:solidFill>
            <a:srgbClr val="009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latin typeface="Segoe UI Symbol" panose="020B0502040204020203" pitchFamily="34" charset="0"/>
                <a:ea typeface="Segoe UI Symbol" panose="020B0502040204020203" pitchFamily="34" charset="0"/>
              </a:rPr>
              <a:t>Stresskippen en koele kikkers</a:t>
            </a:r>
          </a:p>
        </p:txBody>
      </p:sp>
      <p:sp>
        <p:nvSpPr>
          <p:cNvPr id="78" name="Rectangle 77">
            <a:extLst>
              <a:ext uri="{FF2B5EF4-FFF2-40B4-BE49-F238E27FC236}">
                <a16:creationId xmlns:a16="http://schemas.microsoft.com/office/drawing/2014/main" id="{9CAEB51A-6AEF-4717-98D9-8C0F5FA95BF8}"/>
              </a:ext>
            </a:extLst>
          </p:cNvPr>
          <p:cNvSpPr/>
          <p:nvPr/>
        </p:nvSpPr>
        <p:spPr>
          <a:xfrm>
            <a:off x="7559388" y="1993325"/>
            <a:ext cx="953628" cy="1226618"/>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 name="Rectangle 13">
            <a:extLst>
              <a:ext uri="{FF2B5EF4-FFF2-40B4-BE49-F238E27FC236}">
                <a16:creationId xmlns:a16="http://schemas.microsoft.com/office/drawing/2014/main" id="{A7EA1313-F46A-4CE8-947A-2E2CD683878A}"/>
              </a:ext>
            </a:extLst>
          </p:cNvPr>
          <p:cNvSpPr/>
          <p:nvPr/>
        </p:nvSpPr>
        <p:spPr>
          <a:xfrm>
            <a:off x="5658358" y="1989739"/>
            <a:ext cx="1828584" cy="1233936"/>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7" name="Rectangle 76">
            <a:extLst>
              <a:ext uri="{FF2B5EF4-FFF2-40B4-BE49-F238E27FC236}">
                <a16:creationId xmlns:a16="http://schemas.microsoft.com/office/drawing/2014/main" id="{8D550342-052E-49F8-A090-935F31178BC4}"/>
              </a:ext>
            </a:extLst>
          </p:cNvPr>
          <p:cNvSpPr/>
          <p:nvPr/>
        </p:nvSpPr>
        <p:spPr>
          <a:xfrm>
            <a:off x="3993051" y="1993324"/>
            <a:ext cx="1552984" cy="1226619"/>
          </a:xfrm>
          <a:prstGeom prst="rect">
            <a:avLst/>
          </a:prstGeom>
          <a:solidFill>
            <a:srgbClr val="DE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3" name="Rounded Rectangle 12"/>
          <p:cNvSpPr/>
          <p:nvPr/>
        </p:nvSpPr>
        <p:spPr>
          <a:xfrm>
            <a:off x="3996194" y="1558722"/>
            <a:ext cx="4516822" cy="449192"/>
          </a:xfrm>
          <a:prstGeom prst="roundRect">
            <a:avLst/>
          </a:prstGeom>
          <a:solidFill>
            <a:srgbClr val="0097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16" name="Pentagon 15"/>
          <p:cNvSpPr/>
          <p:nvPr/>
        </p:nvSpPr>
        <p:spPr>
          <a:xfrm>
            <a:off x="-13094" y="1680918"/>
            <a:ext cx="920327" cy="624811"/>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22" name="TextBox 21"/>
          <p:cNvSpPr txBox="1"/>
          <p:nvPr/>
        </p:nvSpPr>
        <p:spPr>
          <a:xfrm>
            <a:off x="74810" y="1628890"/>
            <a:ext cx="583284" cy="584775"/>
          </a:xfrm>
          <a:prstGeom prst="rect">
            <a:avLst/>
          </a:prstGeom>
          <a:noFill/>
        </p:spPr>
        <p:txBody>
          <a:bodyPr wrap="square" rtlCol="0">
            <a:spAutoFit/>
          </a:bodyPr>
          <a:lstStyle/>
          <a:p>
            <a:r>
              <a:rPr lang="en-US" sz="3200" dirty="0">
                <a:solidFill>
                  <a:schemeClr val="bg1"/>
                </a:solidFill>
              </a:rPr>
              <a:t>1</a:t>
            </a:r>
            <a:endParaRPr lang="nl-BE" sz="3200" dirty="0">
              <a:solidFill>
                <a:schemeClr val="bg1"/>
              </a:solidFill>
            </a:endParaRPr>
          </a:p>
        </p:txBody>
      </p:sp>
      <p:sp>
        <p:nvSpPr>
          <p:cNvPr id="26" name="TextBox 25"/>
          <p:cNvSpPr txBox="1"/>
          <p:nvPr/>
        </p:nvSpPr>
        <p:spPr>
          <a:xfrm>
            <a:off x="3973468" y="6174291"/>
            <a:ext cx="4463999" cy="830997"/>
          </a:xfrm>
          <a:prstGeom prst="rect">
            <a:avLst/>
          </a:prstGeom>
          <a:noFill/>
        </p:spPr>
        <p:txBody>
          <a:bodyPr wrap="square" rtlCol="0">
            <a:spAutoFit/>
          </a:bodyPr>
          <a:lstStyle/>
          <a:p>
            <a:pPr algn="just"/>
            <a:r>
              <a:rPr lang="nl-NL" sz="1600" dirty="0">
                <a:latin typeface="Segoe UI Light" panose="020B0502040204020203" pitchFamily="34" charset="0"/>
                <a:cs typeface="Segoe UI Light" panose="020B0502040204020203" pitchFamily="34" charset="0"/>
              </a:rPr>
              <a:t>Op de volgende slides vind je uitgewerkt lesmateriaal. Alles is bewerkbaar. Knip, plak, kopieer en pas aan naar hartenlust.</a:t>
            </a:r>
          </a:p>
        </p:txBody>
      </p:sp>
      <p:sp>
        <p:nvSpPr>
          <p:cNvPr id="27" name="TextBox 26"/>
          <p:cNvSpPr txBox="1"/>
          <p:nvPr/>
        </p:nvSpPr>
        <p:spPr>
          <a:xfrm>
            <a:off x="1133872" y="1727199"/>
            <a:ext cx="2640096" cy="584775"/>
          </a:xfrm>
          <a:prstGeom prst="rect">
            <a:avLst/>
          </a:prstGeom>
          <a:noFill/>
          <a:ln>
            <a:noFill/>
          </a:ln>
        </p:spPr>
        <p:txBody>
          <a:bodyPr wrap="square" rtlCol="0">
            <a:spAutoFit/>
          </a:bodyPr>
          <a:lstStyle/>
          <a:p>
            <a:r>
              <a:rPr lang="nl-NL" sz="1600" b="1" dirty="0">
                <a:latin typeface="Segoe UI Symbol" panose="020B0502040204020203" pitchFamily="34" charset="0"/>
                <a:ea typeface="Segoe UI Symbol" panose="020B0502040204020203" pitchFamily="34" charset="0"/>
                <a:cs typeface="Segoe UI Light" panose="020B0502040204020203" pitchFamily="34" charset="0"/>
              </a:rPr>
              <a:t>WOORDENSCHAT</a:t>
            </a:r>
          </a:p>
          <a:p>
            <a:r>
              <a:rPr lang="nl-NL" sz="1600" b="1" dirty="0">
                <a:latin typeface="Segoe UI Symbol" panose="020B0502040204020203" pitchFamily="34" charset="0"/>
                <a:ea typeface="Segoe UI Symbol" panose="020B0502040204020203" pitchFamily="34" charset="0"/>
                <a:cs typeface="Segoe UI Light" panose="020B0502040204020203" pitchFamily="34" charset="0"/>
              </a:rPr>
              <a:t>Overzicht</a:t>
            </a:r>
          </a:p>
        </p:txBody>
      </p:sp>
      <p:sp>
        <p:nvSpPr>
          <p:cNvPr id="28" name="Pentagon 15">
            <a:extLst>
              <a:ext uri="{FF2B5EF4-FFF2-40B4-BE49-F238E27FC236}">
                <a16:creationId xmlns:a16="http://schemas.microsoft.com/office/drawing/2014/main" id="{69DD6DAA-57E0-4A45-AB27-05A5A04BB6F8}"/>
              </a:ext>
            </a:extLst>
          </p:cNvPr>
          <p:cNvSpPr/>
          <p:nvPr/>
        </p:nvSpPr>
        <p:spPr>
          <a:xfrm>
            <a:off x="-37577" y="2543804"/>
            <a:ext cx="920327" cy="626400"/>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31" name="TextBox 30">
            <a:extLst>
              <a:ext uri="{FF2B5EF4-FFF2-40B4-BE49-F238E27FC236}">
                <a16:creationId xmlns:a16="http://schemas.microsoft.com/office/drawing/2014/main" id="{AF6761B5-F9D9-4E4E-BCE5-6166E0593B63}"/>
              </a:ext>
            </a:extLst>
          </p:cNvPr>
          <p:cNvSpPr txBox="1"/>
          <p:nvPr/>
        </p:nvSpPr>
        <p:spPr>
          <a:xfrm>
            <a:off x="115027" y="2483378"/>
            <a:ext cx="792206" cy="584775"/>
          </a:xfrm>
          <a:prstGeom prst="rect">
            <a:avLst/>
          </a:prstGeom>
          <a:noFill/>
        </p:spPr>
        <p:txBody>
          <a:bodyPr wrap="square" rtlCol="0">
            <a:spAutoFit/>
          </a:bodyPr>
          <a:lstStyle/>
          <a:p>
            <a:r>
              <a:rPr lang="en-US" sz="3200" dirty="0">
                <a:solidFill>
                  <a:schemeClr val="bg1"/>
                </a:solidFill>
              </a:rPr>
              <a:t>2</a:t>
            </a:r>
            <a:endParaRPr lang="nl-BE" sz="3200" dirty="0">
              <a:solidFill>
                <a:schemeClr val="bg1"/>
              </a:solidFill>
            </a:endParaRPr>
          </a:p>
        </p:txBody>
      </p:sp>
      <p:sp>
        <p:nvSpPr>
          <p:cNvPr id="34" name="Rectangle: Rounded Corners 33">
            <a:extLst>
              <a:ext uri="{FF2B5EF4-FFF2-40B4-BE49-F238E27FC236}">
                <a16:creationId xmlns:a16="http://schemas.microsoft.com/office/drawing/2014/main" id="{D77C8F25-0286-448C-87F6-F25D355546F1}"/>
              </a:ext>
            </a:extLst>
          </p:cNvPr>
          <p:cNvSpPr/>
          <p:nvPr/>
        </p:nvSpPr>
        <p:spPr>
          <a:xfrm>
            <a:off x="13094" y="3342182"/>
            <a:ext cx="3818456" cy="726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38" name="Pentagon 15">
            <a:extLst>
              <a:ext uri="{FF2B5EF4-FFF2-40B4-BE49-F238E27FC236}">
                <a16:creationId xmlns:a16="http://schemas.microsoft.com/office/drawing/2014/main" id="{8BB74B91-3AE0-4504-945B-CF74930B2531}"/>
              </a:ext>
            </a:extLst>
          </p:cNvPr>
          <p:cNvSpPr/>
          <p:nvPr/>
        </p:nvSpPr>
        <p:spPr>
          <a:xfrm>
            <a:off x="-30364" y="3302661"/>
            <a:ext cx="937598" cy="626400"/>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39" name="TextBox 38">
            <a:extLst>
              <a:ext uri="{FF2B5EF4-FFF2-40B4-BE49-F238E27FC236}">
                <a16:creationId xmlns:a16="http://schemas.microsoft.com/office/drawing/2014/main" id="{93BE7C93-C442-482A-840A-4028FE8BB222}"/>
              </a:ext>
            </a:extLst>
          </p:cNvPr>
          <p:cNvSpPr txBox="1"/>
          <p:nvPr/>
        </p:nvSpPr>
        <p:spPr>
          <a:xfrm>
            <a:off x="115027" y="3296603"/>
            <a:ext cx="432626" cy="584775"/>
          </a:xfrm>
          <a:prstGeom prst="rect">
            <a:avLst/>
          </a:prstGeom>
          <a:noFill/>
        </p:spPr>
        <p:txBody>
          <a:bodyPr wrap="square" rtlCol="0">
            <a:spAutoFit/>
          </a:bodyPr>
          <a:lstStyle/>
          <a:p>
            <a:r>
              <a:rPr lang="en-US" sz="3200" dirty="0">
                <a:solidFill>
                  <a:schemeClr val="bg1"/>
                </a:solidFill>
              </a:rPr>
              <a:t>3</a:t>
            </a:r>
            <a:endParaRPr lang="nl-BE" sz="3200" dirty="0">
              <a:solidFill>
                <a:schemeClr val="bg1"/>
              </a:solidFill>
            </a:endParaRPr>
          </a:p>
        </p:txBody>
      </p:sp>
      <p:sp>
        <p:nvSpPr>
          <p:cNvPr id="40" name="Rectangle: Rounded Corners 39">
            <a:extLst>
              <a:ext uri="{FF2B5EF4-FFF2-40B4-BE49-F238E27FC236}">
                <a16:creationId xmlns:a16="http://schemas.microsoft.com/office/drawing/2014/main" id="{36C8BD99-761C-41DA-9B4A-D4B08E3855ED}"/>
              </a:ext>
            </a:extLst>
          </p:cNvPr>
          <p:cNvSpPr/>
          <p:nvPr/>
        </p:nvSpPr>
        <p:spPr>
          <a:xfrm>
            <a:off x="-13094" y="4152278"/>
            <a:ext cx="3884154" cy="726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42" name="Pentagon 15">
            <a:extLst>
              <a:ext uri="{FF2B5EF4-FFF2-40B4-BE49-F238E27FC236}">
                <a16:creationId xmlns:a16="http://schemas.microsoft.com/office/drawing/2014/main" id="{CAF4D033-84C7-44A9-9A2B-B89AEA83B053}"/>
              </a:ext>
            </a:extLst>
          </p:cNvPr>
          <p:cNvSpPr/>
          <p:nvPr/>
        </p:nvSpPr>
        <p:spPr>
          <a:xfrm>
            <a:off x="6662" y="4160506"/>
            <a:ext cx="896409" cy="626400"/>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b="1" dirty="0"/>
          </a:p>
        </p:txBody>
      </p:sp>
      <p:sp>
        <p:nvSpPr>
          <p:cNvPr id="65" name="Rectangle: Rounded Corners 64">
            <a:extLst>
              <a:ext uri="{FF2B5EF4-FFF2-40B4-BE49-F238E27FC236}">
                <a16:creationId xmlns:a16="http://schemas.microsoft.com/office/drawing/2014/main" id="{EEA00168-1802-4398-8DD1-52E0E44267E2}"/>
              </a:ext>
            </a:extLst>
          </p:cNvPr>
          <p:cNvSpPr/>
          <p:nvPr/>
        </p:nvSpPr>
        <p:spPr>
          <a:xfrm>
            <a:off x="3991845" y="7514089"/>
            <a:ext cx="4521171" cy="12937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bg1"/>
              </a:solidFill>
            </a:endParaRPr>
          </a:p>
        </p:txBody>
      </p:sp>
      <p:sp>
        <p:nvSpPr>
          <p:cNvPr id="46" name="Pentagon 15">
            <a:extLst>
              <a:ext uri="{FF2B5EF4-FFF2-40B4-BE49-F238E27FC236}">
                <a16:creationId xmlns:a16="http://schemas.microsoft.com/office/drawing/2014/main" id="{1E207147-B162-453A-AAF1-F0955FCD129A}"/>
              </a:ext>
            </a:extLst>
          </p:cNvPr>
          <p:cNvSpPr/>
          <p:nvPr/>
        </p:nvSpPr>
        <p:spPr>
          <a:xfrm>
            <a:off x="-37577" y="4991673"/>
            <a:ext cx="890388" cy="626400"/>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47" name="TextBox 46">
            <a:extLst>
              <a:ext uri="{FF2B5EF4-FFF2-40B4-BE49-F238E27FC236}">
                <a16:creationId xmlns:a16="http://schemas.microsoft.com/office/drawing/2014/main" id="{32D996AF-3198-4B8B-B47A-0276EF953B94}"/>
              </a:ext>
            </a:extLst>
          </p:cNvPr>
          <p:cNvSpPr txBox="1"/>
          <p:nvPr/>
        </p:nvSpPr>
        <p:spPr>
          <a:xfrm>
            <a:off x="118583" y="5018113"/>
            <a:ext cx="476753" cy="584775"/>
          </a:xfrm>
          <a:prstGeom prst="rect">
            <a:avLst/>
          </a:prstGeom>
          <a:noFill/>
        </p:spPr>
        <p:txBody>
          <a:bodyPr wrap="square" rtlCol="0">
            <a:spAutoFit/>
          </a:bodyPr>
          <a:lstStyle/>
          <a:p>
            <a:r>
              <a:rPr lang="en-US" sz="3200" dirty="0">
                <a:solidFill>
                  <a:schemeClr val="bg1"/>
                </a:solidFill>
              </a:rPr>
              <a:t>5</a:t>
            </a:r>
            <a:endParaRPr lang="nl-BE" sz="3200" dirty="0">
              <a:solidFill>
                <a:schemeClr val="bg1"/>
              </a:solidFill>
            </a:endParaRPr>
          </a:p>
        </p:txBody>
      </p:sp>
      <p:sp>
        <p:nvSpPr>
          <p:cNvPr id="5" name="TextBox 4">
            <a:extLst>
              <a:ext uri="{FF2B5EF4-FFF2-40B4-BE49-F238E27FC236}">
                <a16:creationId xmlns:a16="http://schemas.microsoft.com/office/drawing/2014/main" id="{825A3ED0-E0C2-478E-95AD-F307EC64FE87}"/>
              </a:ext>
            </a:extLst>
          </p:cNvPr>
          <p:cNvSpPr txBox="1"/>
          <p:nvPr/>
        </p:nvSpPr>
        <p:spPr>
          <a:xfrm>
            <a:off x="3991845" y="1555016"/>
            <a:ext cx="3452025" cy="369332"/>
          </a:xfrm>
          <a:prstGeom prst="rect">
            <a:avLst/>
          </a:prstGeom>
          <a:noFill/>
          <a:ln>
            <a:noFill/>
          </a:ln>
        </p:spPr>
        <p:txBody>
          <a:bodyPr wrap="square" rtlCol="0">
            <a:spAutoFit/>
          </a:bodyPr>
          <a:lstStyle/>
          <a:p>
            <a:r>
              <a:rPr lang="en-US" b="1" dirty="0">
                <a:solidFill>
                  <a:schemeClr val="bg1"/>
                </a:solidFill>
              </a:rPr>
              <a:t>IN EEN NOTENDOP:</a:t>
            </a:r>
          </a:p>
        </p:txBody>
      </p:sp>
      <p:sp>
        <p:nvSpPr>
          <p:cNvPr id="6" name="TextBox 5">
            <a:extLst>
              <a:ext uri="{FF2B5EF4-FFF2-40B4-BE49-F238E27FC236}">
                <a16:creationId xmlns:a16="http://schemas.microsoft.com/office/drawing/2014/main" id="{E1D9D959-83F0-40D6-91EA-BD18BD40857B}"/>
              </a:ext>
            </a:extLst>
          </p:cNvPr>
          <p:cNvSpPr txBox="1"/>
          <p:nvPr/>
        </p:nvSpPr>
        <p:spPr>
          <a:xfrm>
            <a:off x="4132053" y="2007914"/>
            <a:ext cx="1828291" cy="1169551"/>
          </a:xfrm>
          <a:prstGeom prst="rect">
            <a:avLst/>
          </a:prstGeom>
          <a:noFill/>
        </p:spPr>
        <p:txBody>
          <a:bodyPr wrap="square" rtlCol="0">
            <a:spAutoFit/>
          </a:bodyPr>
          <a:lstStyle/>
          <a:p>
            <a:r>
              <a:rPr lang="en-US" sz="1400" b="1" dirty="0">
                <a:solidFill>
                  <a:srgbClr val="353B3C"/>
                </a:solidFill>
                <a:latin typeface="Segoe UI Light" panose="020B0502040204020203" pitchFamily="34" charset="0"/>
                <a:cs typeface="Segoe UI Light" panose="020B0502040204020203" pitchFamily="34" charset="0"/>
              </a:rPr>
              <a:t>VAARDIGHEDEN</a:t>
            </a:r>
          </a:p>
          <a:p>
            <a:pPr marL="285750" indent="-285750">
              <a:buFont typeface="Wingdings" panose="05000000000000000000" pitchFamily="2" charset="2"/>
              <a:buChar char="ü"/>
            </a:pPr>
            <a:r>
              <a:rPr lang="nl-NL" sz="1400" dirty="0">
                <a:solidFill>
                  <a:srgbClr val="353B3C"/>
                </a:solidFill>
                <a:latin typeface="Segoe UI Light" panose="020B0502040204020203" pitchFamily="34" charset="0"/>
                <a:cs typeface="Segoe UI Light" panose="020B0502040204020203" pitchFamily="34" charset="0"/>
              </a:rPr>
              <a:t>lezen</a:t>
            </a:r>
          </a:p>
          <a:p>
            <a:pPr marL="285750" indent="-285750">
              <a:buFont typeface="Wingdings" panose="05000000000000000000" pitchFamily="2" charset="2"/>
              <a:buChar char="ü"/>
            </a:pPr>
            <a:r>
              <a:rPr lang="nl-NL" sz="1400" dirty="0">
                <a:solidFill>
                  <a:srgbClr val="353B3C"/>
                </a:solidFill>
                <a:latin typeface="Segoe UI Light" panose="020B0502040204020203" pitchFamily="34" charset="0"/>
                <a:cs typeface="Segoe UI Light" panose="020B0502040204020203" pitchFamily="34" charset="0"/>
              </a:rPr>
              <a:t>luisteren</a:t>
            </a:r>
          </a:p>
          <a:p>
            <a:pPr marL="285750" indent="-285750">
              <a:buFont typeface="Wingdings" panose="05000000000000000000" pitchFamily="2" charset="2"/>
              <a:buChar char="ü"/>
            </a:pPr>
            <a:r>
              <a:rPr lang="nl-NL" sz="1400" dirty="0">
                <a:solidFill>
                  <a:srgbClr val="353B3C"/>
                </a:solidFill>
                <a:latin typeface="Segoe UI Light" panose="020B0502040204020203" pitchFamily="34" charset="0"/>
                <a:cs typeface="Segoe UI Light" panose="020B0502040204020203" pitchFamily="34" charset="0"/>
              </a:rPr>
              <a:t>spreken</a:t>
            </a:r>
          </a:p>
          <a:p>
            <a:pPr marL="285750" indent="-285750">
              <a:buFont typeface="Wingdings" panose="05000000000000000000" pitchFamily="2" charset="2"/>
              <a:buChar char="ü"/>
            </a:pPr>
            <a:r>
              <a:rPr lang="nl-NL" sz="1400" dirty="0">
                <a:solidFill>
                  <a:srgbClr val="353B3C"/>
                </a:solidFill>
                <a:latin typeface="Segoe UI Light" panose="020B0502040204020203" pitchFamily="34" charset="0"/>
                <a:cs typeface="Segoe UI Light" panose="020B0502040204020203" pitchFamily="34" charset="0"/>
              </a:rPr>
              <a:t>schrijven</a:t>
            </a:r>
          </a:p>
        </p:txBody>
      </p:sp>
      <p:sp>
        <p:nvSpPr>
          <p:cNvPr id="48" name="TextBox 47">
            <a:extLst>
              <a:ext uri="{FF2B5EF4-FFF2-40B4-BE49-F238E27FC236}">
                <a16:creationId xmlns:a16="http://schemas.microsoft.com/office/drawing/2014/main" id="{6EAA667B-7B51-474E-902C-44C302C26783}"/>
              </a:ext>
            </a:extLst>
          </p:cNvPr>
          <p:cNvSpPr txBox="1"/>
          <p:nvPr/>
        </p:nvSpPr>
        <p:spPr>
          <a:xfrm>
            <a:off x="5733971" y="2035841"/>
            <a:ext cx="1828292" cy="1200329"/>
          </a:xfrm>
          <a:prstGeom prst="rect">
            <a:avLst/>
          </a:prstGeom>
          <a:noFill/>
        </p:spPr>
        <p:txBody>
          <a:bodyPr wrap="square" rtlCol="0">
            <a:spAutoFit/>
          </a:bodyPr>
          <a:lstStyle/>
          <a:p>
            <a:r>
              <a:rPr lang="en-US" sz="1400" b="1" dirty="0">
                <a:solidFill>
                  <a:srgbClr val="353B3C"/>
                </a:solidFill>
                <a:latin typeface="Segoe UI Light" panose="020B0502040204020203" pitchFamily="34" charset="0"/>
                <a:cs typeface="Segoe UI Light" panose="020B0502040204020203" pitchFamily="34" charset="0"/>
              </a:rPr>
              <a:t>THEMA ’S</a:t>
            </a:r>
          </a:p>
          <a:p>
            <a:r>
              <a:rPr lang="nl-NL" sz="1400" dirty="0">
                <a:solidFill>
                  <a:srgbClr val="353B3C"/>
                </a:solidFill>
                <a:latin typeface="Segoe UI Light" panose="020B0502040204020203" pitchFamily="34" charset="0"/>
                <a:cs typeface="Segoe UI Light" panose="020B0502040204020203" pitchFamily="34" charset="0"/>
              </a:rPr>
              <a:t>(School-)stress onder jongeren en hun reactie erop</a:t>
            </a:r>
          </a:p>
          <a:p>
            <a:endParaRPr lang="en-US" sz="1600" b="1" dirty="0">
              <a:solidFill>
                <a:srgbClr val="353B3C"/>
              </a:solidFill>
              <a:latin typeface="Segoe UI Light" panose="020B0502040204020203" pitchFamily="34" charset="0"/>
              <a:cs typeface="Segoe UI Light" panose="020B0502040204020203" pitchFamily="34" charset="0"/>
            </a:endParaRPr>
          </a:p>
        </p:txBody>
      </p:sp>
      <p:sp>
        <p:nvSpPr>
          <p:cNvPr id="52" name="TextBox 51">
            <a:extLst>
              <a:ext uri="{FF2B5EF4-FFF2-40B4-BE49-F238E27FC236}">
                <a16:creationId xmlns:a16="http://schemas.microsoft.com/office/drawing/2014/main" id="{3F4D3896-A0F3-4E74-A633-4077316529B7}"/>
              </a:ext>
            </a:extLst>
          </p:cNvPr>
          <p:cNvSpPr txBox="1"/>
          <p:nvPr/>
        </p:nvSpPr>
        <p:spPr>
          <a:xfrm>
            <a:off x="7559388" y="1986007"/>
            <a:ext cx="953628" cy="584775"/>
          </a:xfrm>
          <a:prstGeom prst="rect">
            <a:avLst/>
          </a:prstGeom>
          <a:noFill/>
        </p:spPr>
        <p:txBody>
          <a:bodyPr wrap="square" rtlCol="0">
            <a:spAutoFit/>
          </a:bodyPr>
          <a:lstStyle/>
          <a:p>
            <a:r>
              <a:rPr lang="en-US" sz="1600" b="1" dirty="0">
                <a:solidFill>
                  <a:srgbClr val="353B3C"/>
                </a:solidFill>
                <a:latin typeface="Segoe UI Light" panose="020B0502040204020203" pitchFamily="34" charset="0"/>
                <a:cs typeface="Segoe UI Light" panose="020B0502040204020203" pitchFamily="34" charset="0"/>
              </a:rPr>
              <a:t>NIVEAU</a:t>
            </a:r>
            <a:r>
              <a:rPr lang="en-US" sz="1600" dirty="0">
                <a:solidFill>
                  <a:srgbClr val="353B3C"/>
                </a:solidFill>
                <a:latin typeface="Segoe UI Light" panose="020B0502040204020203" pitchFamily="34" charset="0"/>
                <a:cs typeface="Segoe UI Light" panose="020B0502040204020203" pitchFamily="34" charset="0"/>
              </a:rPr>
              <a:t> </a:t>
            </a:r>
          </a:p>
          <a:p>
            <a:r>
              <a:rPr lang="en-US" sz="1600" dirty="0">
                <a:solidFill>
                  <a:srgbClr val="353B3C"/>
                </a:solidFill>
                <a:latin typeface="Segoe UI Light" panose="020B0502040204020203" pitchFamily="34" charset="0"/>
                <a:cs typeface="Segoe UI Light" panose="020B0502040204020203" pitchFamily="34" charset="0"/>
              </a:rPr>
              <a:t>A2/B1</a:t>
            </a:r>
            <a:endParaRPr lang="nl-BE" sz="1600" dirty="0">
              <a:solidFill>
                <a:srgbClr val="353B3C"/>
              </a:solidFill>
              <a:latin typeface="Segoe UI Light" panose="020B0502040204020203" pitchFamily="34" charset="0"/>
              <a:cs typeface="Segoe UI Light" panose="020B0502040204020203" pitchFamily="34" charset="0"/>
            </a:endParaRPr>
          </a:p>
        </p:txBody>
      </p:sp>
      <p:pic>
        <p:nvPicPr>
          <p:cNvPr id="10" name="Picture 9">
            <a:extLst>
              <a:ext uri="{FF2B5EF4-FFF2-40B4-BE49-F238E27FC236}">
                <a16:creationId xmlns:a16="http://schemas.microsoft.com/office/drawing/2014/main" id="{519E01A6-310E-41F3-953C-9CF53578FFEB}"/>
              </a:ext>
            </a:extLst>
          </p:cNvPr>
          <p:cNvPicPr>
            <a:picLocks noChangeAspect="1"/>
          </p:cNvPicPr>
          <p:nvPr/>
        </p:nvPicPr>
        <p:blipFill>
          <a:blip r:embed="rId2"/>
          <a:stretch>
            <a:fillRect/>
          </a:stretch>
        </p:blipFill>
        <p:spPr>
          <a:xfrm>
            <a:off x="4369066" y="7547629"/>
            <a:ext cx="1220293" cy="1220293"/>
          </a:xfrm>
          <a:prstGeom prst="rect">
            <a:avLst/>
          </a:prstGeom>
        </p:spPr>
      </p:pic>
      <p:sp>
        <p:nvSpPr>
          <p:cNvPr id="54" name="TextBox 53">
            <a:extLst>
              <a:ext uri="{FF2B5EF4-FFF2-40B4-BE49-F238E27FC236}">
                <a16:creationId xmlns:a16="http://schemas.microsoft.com/office/drawing/2014/main" id="{F61EAC63-91F3-4973-B4CC-89E68CF66F60}"/>
              </a:ext>
            </a:extLst>
          </p:cNvPr>
          <p:cNvSpPr txBox="1"/>
          <p:nvPr/>
        </p:nvSpPr>
        <p:spPr>
          <a:xfrm>
            <a:off x="1150776" y="2583446"/>
            <a:ext cx="2757831" cy="584775"/>
          </a:xfrm>
          <a:prstGeom prst="rect">
            <a:avLst/>
          </a:prstGeom>
          <a:noFill/>
          <a:ln>
            <a:noFill/>
          </a:ln>
        </p:spPr>
        <p:txBody>
          <a:bodyPr wrap="square" rtlCol="0">
            <a:spAutoFit/>
          </a:bodyPr>
          <a:lstStyle/>
          <a:p>
            <a:r>
              <a:rPr lang="nl-BE" sz="1600" b="1" dirty="0">
                <a:latin typeface="Segoe UI Symbol" panose="020B0502040204020203" pitchFamily="34" charset="0"/>
                <a:ea typeface="Segoe UI Symbol" panose="020B0502040204020203" pitchFamily="34" charset="0"/>
                <a:cs typeface="Segoe UI Light" panose="020B0502040204020203" pitchFamily="34" charset="0"/>
              </a:rPr>
              <a:t>LEZEN </a:t>
            </a:r>
            <a:r>
              <a:rPr lang="en-US" sz="1600" b="1" dirty="0">
                <a:latin typeface="Segoe UI Symbol" panose="020B0502040204020203" pitchFamily="34" charset="0"/>
                <a:ea typeface="Segoe UI Symbol" panose="020B0502040204020203" pitchFamily="34" charset="0"/>
                <a:cs typeface="Segoe UI" panose="020B0502040204020203" pitchFamily="34" charset="0"/>
              </a:rPr>
              <a:t>&amp; </a:t>
            </a:r>
            <a:r>
              <a:rPr lang="nl-NL" sz="1600" b="1" dirty="0">
                <a:latin typeface="Segoe UI Symbol" panose="020B0502040204020203" pitchFamily="34" charset="0"/>
                <a:ea typeface="Segoe UI Symbol" panose="020B0502040204020203" pitchFamily="34" charset="0"/>
                <a:cs typeface="Segoe UI" panose="020B0502040204020203" pitchFamily="34" charset="0"/>
              </a:rPr>
              <a:t> SPREKEN</a:t>
            </a:r>
            <a:endParaRPr lang="nl-BE" sz="1600" b="1" dirty="0">
              <a:latin typeface="Segoe UI Symbol" panose="020B0502040204020203" pitchFamily="34" charset="0"/>
              <a:ea typeface="Segoe UI Symbol" panose="020B0502040204020203" pitchFamily="34" charset="0"/>
              <a:cs typeface="Segoe UI Light" panose="020B0502040204020203" pitchFamily="34" charset="0"/>
            </a:endParaRPr>
          </a:p>
          <a:p>
            <a:r>
              <a:rPr lang="nl-BE" sz="1600" b="1" dirty="0">
                <a:latin typeface="Segoe UI Symbol" panose="020B0502040204020203" pitchFamily="34" charset="0"/>
                <a:ea typeface="Segoe UI Symbol" panose="020B0502040204020203" pitchFamily="34" charset="0"/>
                <a:cs typeface="Segoe UI Light" panose="020B0502040204020203" pitchFamily="34" charset="0"/>
              </a:rPr>
              <a:t>Stress en ontspanning</a:t>
            </a:r>
          </a:p>
        </p:txBody>
      </p:sp>
      <p:sp>
        <p:nvSpPr>
          <p:cNvPr id="55" name="TextBox 54">
            <a:extLst>
              <a:ext uri="{FF2B5EF4-FFF2-40B4-BE49-F238E27FC236}">
                <a16:creationId xmlns:a16="http://schemas.microsoft.com/office/drawing/2014/main" id="{6D13B8BB-45A6-4B70-AB50-07CBD1A16F88}"/>
              </a:ext>
            </a:extLst>
          </p:cNvPr>
          <p:cNvSpPr txBox="1"/>
          <p:nvPr/>
        </p:nvSpPr>
        <p:spPr>
          <a:xfrm>
            <a:off x="1077861" y="3389847"/>
            <a:ext cx="3129989" cy="1138773"/>
          </a:xfrm>
          <a:prstGeom prst="rect">
            <a:avLst/>
          </a:prstGeom>
          <a:noFill/>
          <a:ln>
            <a:noFill/>
          </a:ln>
        </p:spPr>
        <p:txBody>
          <a:bodyPr wrap="square" rtlCol="0">
            <a:spAutoFit/>
          </a:bodyPr>
          <a:lstStyle/>
          <a:p>
            <a:r>
              <a:rPr lang="en-US" sz="1600" b="1" dirty="0">
                <a:latin typeface="Segoe UI Symbol" panose="020B0502040204020203" pitchFamily="34" charset="0"/>
                <a:ea typeface="Segoe UI Symbol" panose="020B0502040204020203" pitchFamily="34" charset="0"/>
                <a:cs typeface="Segoe UI" panose="020B0502040204020203" pitchFamily="34" charset="0"/>
              </a:rPr>
              <a:t> LUISTEREN</a:t>
            </a:r>
          </a:p>
          <a:p>
            <a:r>
              <a:rPr lang="en-US" sz="1600" b="1" dirty="0">
                <a:latin typeface="Segoe UI Symbol" panose="020B0502040204020203" pitchFamily="34" charset="0"/>
                <a:ea typeface="Segoe UI Symbol" panose="020B0502040204020203" pitchFamily="34" charset="0"/>
                <a:cs typeface="Segoe UI" panose="020B0502040204020203" pitchFamily="34" charset="0"/>
              </a:rPr>
              <a:t> </a:t>
            </a:r>
            <a:r>
              <a:rPr lang="nl-NL" sz="1600" b="1" dirty="0">
                <a:latin typeface="Segoe UI Symbol" panose="020B0502040204020203" pitchFamily="34" charset="0"/>
                <a:ea typeface="Segoe UI Symbol" panose="020B0502040204020203" pitchFamily="34" charset="0"/>
                <a:cs typeface="Segoe UI" panose="020B0502040204020203" pitchFamily="34" charset="0"/>
              </a:rPr>
              <a:t>Stress onder jongeren</a:t>
            </a:r>
            <a:endParaRPr lang="en-US" sz="1600" b="1" dirty="0">
              <a:latin typeface="Segoe UI Symbol" panose="020B0502040204020203" pitchFamily="34" charset="0"/>
              <a:ea typeface="Segoe UI Symbol" panose="020B0502040204020203" pitchFamily="34" charset="0"/>
              <a:cs typeface="Segoe UI" panose="020B0502040204020203" pitchFamily="34" charset="0"/>
            </a:endParaRPr>
          </a:p>
          <a:p>
            <a:r>
              <a:rPr lang="en-US" b="1" dirty="0">
                <a:latin typeface="Segoe UI Symbol" panose="020B0502040204020203" pitchFamily="34" charset="0"/>
                <a:ea typeface="Segoe UI Symbol" panose="020B0502040204020203" pitchFamily="34" charset="0"/>
                <a:cs typeface="Segoe UI" panose="020B0502040204020203" pitchFamily="34" charset="0"/>
              </a:rPr>
              <a:t> </a:t>
            </a:r>
          </a:p>
          <a:p>
            <a:endParaRPr lang="en-US" b="1" dirty="0">
              <a:latin typeface="Segoe UI Symbol" panose="020B0502040204020203" pitchFamily="34" charset="0"/>
              <a:ea typeface="Segoe UI Symbol" panose="020B0502040204020203" pitchFamily="34" charset="0"/>
              <a:cs typeface="Segoe UI" panose="020B0502040204020203" pitchFamily="34" charset="0"/>
            </a:endParaRPr>
          </a:p>
        </p:txBody>
      </p:sp>
      <p:sp>
        <p:nvSpPr>
          <p:cNvPr id="56" name="TextBox 55">
            <a:extLst>
              <a:ext uri="{FF2B5EF4-FFF2-40B4-BE49-F238E27FC236}">
                <a16:creationId xmlns:a16="http://schemas.microsoft.com/office/drawing/2014/main" id="{BAF50794-5960-43E0-A152-DFCF06A2F218}"/>
              </a:ext>
            </a:extLst>
          </p:cNvPr>
          <p:cNvSpPr txBox="1"/>
          <p:nvPr/>
        </p:nvSpPr>
        <p:spPr>
          <a:xfrm>
            <a:off x="1103303" y="4986524"/>
            <a:ext cx="2862394" cy="830997"/>
          </a:xfrm>
          <a:prstGeom prst="rect">
            <a:avLst/>
          </a:prstGeom>
          <a:noFill/>
          <a:ln>
            <a:noFill/>
          </a:ln>
        </p:spPr>
        <p:txBody>
          <a:bodyPr wrap="square" rtlCol="0">
            <a:spAutoFit/>
          </a:bodyPr>
          <a:lstStyle/>
          <a:p>
            <a:r>
              <a:rPr lang="fr-BE" sz="1600" b="1" dirty="0">
                <a:latin typeface="Segoe UI Symbol" panose="020B0502040204020203" pitchFamily="34" charset="0"/>
                <a:ea typeface="Segoe UI Symbol" panose="020B0502040204020203" pitchFamily="34" charset="0"/>
                <a:cs typeface="Segoe UI" panose="020B0502040204020203" pitchFamily="34" charset="0"/>
              </a:rPr>
              <a:t>LUISTEREN &amp; SCHRIJVEN </a:t>
            </a:r>
            <a:endParaRPr lang="en-US" sz="1600" b="1" dirty="0">
              <a:latin typeface="Segoe UI Symbol" panose="020B0502040204020203" pitchFamily="34" charset="0"/>
              <a:ea typeface="Segoe UI Symbol" panose="020B0502040204020203" pitchFamily="34" charset="0"/>
              <a:cs typeface="Segoe UI" panose="020B0502040204020203" pitchFamily="34" charset="0"/>
            </a:endParaRPr>
          </a:p>
          <a:p>
            <a:r>
              <a:rPr lang="nl-NL" sz="1600" b="1" dirty="0">
                <a:latin typeface="Segoe UI Symbol" panose="020B0502040204020203" pitchFamily="34" charset="0"/>
                <a:ea typeface="Segoe UI Symbol" panose="020B0502040204020203" pitchFamily="34" charset="0"/>
                <a:cs typeface="Segoe UI" panose="020B0502040204020203" pitchFamily="34" charset="0"/>
              </a:rPr>
              <a:t>Schoolstress </a:t>
            </a:r>
            <a:br>
              <a:rPr lang="fr-BE" sz="1600" b="1" dirty="0">
                <a:latin typeface="Segoe UI Symbol" panose="020B0502040204020203" pitchFamily="34" charset="0"/>
                <a:ea typeface="Segoe UI Symbol" panose="020B0502040204020203" pitchFamily="34" charset="0"/>
                <a:cs typeface="Segoe UI" panose="020B0502040204020203" pitchFamily="34" charset="0"/>
              </a:rPr>
            </a:br>
            <a:endParaRPr lang="en-US" sz="1600" b="1" dirty="0">
              <a:latin typeface="Segoe UI Symbol" panose="020B0502040204020203" pitchFamily="34" charset="0"/>
              <a:ea typeface="Segoe UI Symbol" panose="020B0502040204020203" pitchFamily="34" charset="0"/>
              <a:cs typeface="Segoe UI Light" panose="020B0502040204020203" pitchFamily="34" charset="0"/>
            </a:endParaRPr>
          </a:p>
        </p:txBody>
      </p:sp>
      <p:sp>
        <p:nvSpPr>
          <p:cNvPr id="58" name="Pentagon 15">
            <a:extLst>
              <a:ext uri="{FF2B5EF4-FFF2-40B4-BE49-F238E27FC236}">
                <a16:creationId xmlns:a16="http://schemas.microsoft.com/office/drawing/2014/main" id="{FE593567-D276-4D6D-9E00-5A6EC2DEBAC3}"/>
              </a:ext>
            </a:extLst>
          </p:cNvPr>
          <p:cNvSpPr/>
          <p:nvPr/>
        </p:nvSpPr>
        <p:spPr>
          <a:xfrm>
            <a:off x="-37577" y="5837213"/>
            <a:ext cx="883940" cy="626400"/>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dirty="0"/>
          </a:p>
        </p:txBody>
      </p:sp>
      <p:sp>
        <p:nvSpPr>
          <p:cNvPr id="59" name="TextBox 58">
            <a:extLst>
              <a:ext uri="{FF2B5EF4-FFF2-40B4-BE49-F238E27FC236}">
                <a16:creationId xmlns:a16="http://schemas.microsoft.com/office/drawing/2014/main" id="{DE8DA8ED-32D3-4B00-8FC6-8B0AC5A86F20}"/>
              </a:ext>
            </a:extLst>
          </p:cNvPr>
          <p:cNvSpPr txBox="1"/>
          <p:nvPr/>
        </p:nvSpPr>
        <p:spPr>
          <a:xfrm>
            <a:off x="20099" y="5837214"/>
            <a:ext cx="501799" cy="584775"/>
          </a:xfrm>
          <a:prstGeom prst="rect">
            <a:avLst/>
          </a:prstGeom>
          <a:noFill/>
        </p:spPr>
        <p:txBody>
          <a:bodyPr wrap="square" rtlCol="0">
            <a:spAutoFit/>
          </a:bodyPr>
          <a:lstStyle/>
          <a:p>
            <a:r>
              <a:rPr lang="en-US" sz="3200" dirty="0">
                <a:solidFill>
                  <a:schemeClr val="bg1"/>
                </a:solidFill>
              </a:rPr>
              <a:t>6</a:t>
            </a:r>
            <a:endParaRPr lang="nl-BE" sz="3200" dirty="0">
              <a:solidFill>
                <a:schemeClr val="bg1"/>
              </a:solidFill>
            </a:endParaRPr>
          </a:p>
        </p:txBody>
      </p:sp>
      <p:sp>
        <p:nvSpPr>
          <p:cNvPr id="24" name="Rectangle 23">
            <a:extLst>
              <a:ext uri="{FF2B5EF4-FFF2-40B4-BE49-F238E27FC236}">
                <a16:creationId xmlns:a16="http://schemas.microsoft.com/office/drawing/2014/main" id="{30E0B81B-94A8-4FF2-B6A4-02B10F665ED8}"/>
              </a:ext>
            </a:extLst>
          </p:cNvPr>
          <p:cNvSpPr/>
          <p:nvPr/>
        </p:nvSpPr>
        <p:spPr>
          <a:xfrm>
            <a:off x="3939249" y="5752779"/>
            <a:ext cx="2765758" cy="461665"/>
          </a:xfrm>
          <a:prstGeom prst="rect">
            <a:avLst/>
          </a:prstGeom>
        </p:spPr>
        <p:txBody>
          <a:bodyPr wrap="square">
            <a:spAutoFit/>
          </a:bodyPr>
          <a:lstStyle/>
          <a:p>
            <a:r>
              <a:rPr lang="nl-NL" sz="2000" b="1" dirty="0">
                <a:latin typeface="Segoe UI" panose="020B0502040204020203" pitchFamily="34" charset="0"/>
                <a:cs typeface="Segoe UI" panose="020B0502040204020203" pitchFamily="34" charset="0"/>
              </a:rPr>
              <a:t>Voor de leerkracht</a:t>
            </a:r>
            <a:r>
              <a:rPr lang="nl-NL" sz="2400" b="1" dirty="0">
                <a:latin typeface="Segoe UI" panose="020B0502040204020203" pitchFamily="34" charset="0"/>
                <a:cs typeface="Segoe UI" panose="020B0502040204020203" pitchFamily="34" charset="0"/>
              </a:rPr>
              <a:t>:</a:t>
            </a:r>
          </a:p>
        </p:txBody>
      </p:sp>
      <p:pic>
        <p:nvPicPr>
          <p:cNvPr id="7" name="Picture 6">
            <a:extLst>
              <a:ext uri="{FF2B5EF4-FFF2-40B4-BE49-F238E27FC236}">
                <a16:creationId xmlns:a16="http://schemas.microsoft.com/office/drawing/2014/main" id="{886F33A3-821F-4D67-92FF-D625A600F4A0}"/>
              </a:ext>
            </a:extLst>
          </p:cNvPr>
          <p:cNvPicPr>
            <a:picLocks noChangeAspect="1"/>
          </p:cNvPicPr>
          <p:nvPr/>
        </p:nvPicPr>
        <p:blipFill>
          <a:blip r:embed="rId3"/>
          <a:stretch>
            <a:fillRect/>
          </a:stretch>
        </p:blipFill>
        <p:spPr>
          <a:xfrm>
            <a:off x="5118765" y="291735"/>
            <a:ext cx="3225055" cy="1036507"/>
          </a:xfrm>
          <a:prstGeom prst="rect">
            <a:avLst/>
          </a:prstGeom>
        </p:spPr>
      </p:pic>
      <p:sp>
        <p:nvSpPr>
          <p:cNvPr id="61" name="TextBox 38">
            <a:extLst>
              <a:ext uri="{FF2B5EF4-FFF2-40B4-BE49-F238E27FC236}">
                <a16:creationId xmlns:a16="http://schemas.microsoft.com/office/drawing/2014/main" id="{93BE7C93-C442-482A-840A-4028FE8BB222}"/>
              </a:ext>
            </a:extLst>
          </p:cNvPr>
          <p:cNvSpPr txBox="1"/>
          <p:nvPr/>
        </p:nvSpPr>
        <p:spPr>
          <a:xfrm>
            <a:off x="140808" y="4196265"/>
            <a:ext cx="505087" cy="584775"/>
          </a:xfrm>
          <a:prstGeom prst="rect">
            <a:avLst/>
          </a:prstGeom>
          <a:noFill/>
        </p:spPr>
        <p:txBody>
          <a:bodyPr wrap="square" rtlCol="0">
            <a:spAutoFit/>
          </a:bodyPr>
          <a:lstStyle/>
          <a:p>
            <a:r>
              <a:rPr lang="nl-BE" sz="3200" dirty="0">
                <a:solidFill>
                  <a:schemeClr val="bg1"/>
                </a:solidFill>
              </a:rPr>
              <a:t>4</a:t>
            </a:r>
          </a:p>
        </p:txBody>
      </p:sp>
      <p:sp>
        <p:nvSpPr>
          <p:cNvPr id="62" name="TextBox 55">
            <a:extLst>
              <a:ext uri="{FF2B5EF4-FFF2-40B4-BE49-F238E27FC236}">
                <a16:creationId xmlns:a16="http://schemas.microsoft.com/office/drawing/2014/main" id="{BAF50794-5960-43E0-A152-DFCF06A2F218}"/>
              </a:ext>
            </a:extLst>
          </p:cNvPr>
          <p:cNvSpPr txBox="1"/>
          <p:nvPr/>
        </p:nvSpPr>
        <p:spPr>
          <a:xfrm>
            <a:off x="1107257" y="4181318"/>
            <a:ext cx="2598657" cy="584775"/>
          </a:xfrm>
          <a:prstGeom prst="rect">
            <a:avLst/>
          </a:prstGeom>
          <a:noFill/>
          <a:ln>
            <a:noFill/>
          </a:ln>
        </p:spPr>
        <p:txBody>
          <a:bodyPr wrap="square" rtlCol="0">
            <a:spAutoFit/>
          </a:bodyPr>
          <a:lstStyle/>
          <a:p>
            <a:r>
              <a:rPr lang="nl-BE" sz="1600" b="1" dirty="0">
                <a:latin typeface="Segoe UI Symbol" panose="020B0502040204020203" pitchFamily="34" charset="0"/>
                <a:ea typeface="Segoe UI Symbol" panose="020B0502040204020203" pitchFamily="34" charset="0"/>
                <a:cs typeface="Segoe UI Light" panose="020B0502040204020203" pitchFamily="34" charset="0"/>
              </a:rPr>
              <a:t>LEZEN </a:t>
            </a:r>
            <a:r>
              <a:rPr lang="en-US" sz="1600" b="1" dirty="0">
                <a:latin typeface="Segoe UI Symbol" panose="020B0502040204020203" pitchFamily="34" charset="0"/>
                <a:ea typeface="Segoe UI Symbol" panose="020B0502040204020203" pitchFamily="34" charset="0"/>
                <a:cs typeface="Segoe UI" panose="020B0502040204020203" pitchFamily="34" charset="0"/>
              </a:rPr>
              <a:t>&amp; SPREKEN</a:t>
            </a:r>
          </a:p>
          <a:p>
            <a:r>
              <a:rPr lang="nl-NL" sz="1600" b="1" dirty="0">
                <a:latin typeface="Segoe UI Symbol" panose="020B0502040204020203" pitchFamily="34" charset="0"/>
                <a:ea typeface="Segoe UI Symbol" panose="020B0502040204020203" pitchFamily="34" charset="0"/>
                <a:cs typeface="Segoe UI" panose="020B0502040204020203" pitchFamily="34" charset="0"/>
              </a:rPr>
              <a:t>Vrije tijd</a:t>
            </a:r>
            <a:endParaRPr lang="nl-NL" sz="1600" b="1" dirty="0">
              <a:latin typeface="Segoe UI Symbol" panose="020B0502040204020203" pitchFamily="34" charset="0"/>
              <a:ea typeface="Segoe UI Symbol" panose="020B0502040204020203" pitchFamily="34" charset="0"/>
              <a:cs typeface="Segoe UI Light" panose="020B0502040204020203" pitchFamily="34" charset="0"/>
            </a:endParaRPr>
          </a:p>
        </p:txBody>
      </p:sp>
      <p:sp>
        <p:nvSpPr>
          <p:cNvPr id="71" name="TextBox 55">
            <a:extLst>
              <a:ext uri="{FF2B5EF4-FFF2-40B4-BE49-F238E27FC236}">
                <a16:creationId xmlns:a16="http://schemas.microsoft.com/office/drawing/2014/main" id="{BAF50794-5960-43E0-A152-DFCF06A2F218}"/>
              </a:ext>
            </a:extLst>
          </p:cNvPr>
          <p:cNvSpPr txBox="1"/>
          <p:nvPr/>
        </p:nvSpPr>
        <p:spPr>
          <a:xfrm>
            <a:off x="1077862" y="5831044"/>
            <a:ext cx="2561954" cy="584775"/>
          </a:xfrm>
          <a:prstGeom prst="rect">
            <a:avLst/>
          </a:prstGeom>
          <a:noFill/>
          <a:ln>
            <a:noFill/>
          </a:ln>
        </p:spPr>
        <p:txBody>
          <a:bodyPr wrap="square" rtlCol="0">
            <a:spAutoFit/>
          </a:bodyPr>
          <a:lstStyle/>
          <a:p>
            <a:r>
              <a:rPr lang="en-US" sz="1600" b="1" dirty="0">
                <a:latin typeface="Segoe UI Symbol" panose="020B0502040204020203" pitchFamily="34" charset="0"/>
                <a:ea typeface="Segoe UI Symbol" panose="020B0502040204020203" pitchFamily="34" charset="0"/>
                <a:cs typeface="Segoe UI" panose="020B0502040204020203" pitchFamily="34" charset="0"/>
              </a:rPr>
              <a:t>LEZEN &amp; SPREKEN</a:t>
            </a:r>
          </a:p>
          <a:p>
            <a:r>
              <a:rPr lang="nl-BE" sz="1600" b="1" dirty="0">
                <a:latin typeface="Segoe UI Symbol" panose="020B0502040204020203" pitchFamily="34" charset="0"/>
                <a:ea typeface="Segoe UI Symbol" panose="020B0502040204020203" pitchFamily="34" charset="0"/>
                <a:cs typeface="Segoe UI Light" panose="020B0502040204020203" pitchFamily="34" charset="0"/>
              </a:rPr>
              <a:t>Stresskip of koele kikker</a:t>
            </a:r>
          </a:p>
        </p:txBody>
      </p:sp>
      <p:sp>
        <p:nvSpPr>
          <p:cNvPr id="53" name="Rectangle: Rounded Corners 33">
            <a:extLst>
              <a:ext uri="{FF2B5EF4-FFF2-40B4-BE49-F238E27FC236}">
                <a16:creationId xmlns:a16="http://schemas.microsoft.com/office/drawing/2014/main" id="{739D5726-C6D7-4032-A1DF-EA69580110B6}"/>
              </a:ext>
            </a:extLst>
          </p:cNvPr>
          <p:cNvSpPr/>
          <p:nvPr/>
        </p:nvSpPr>
        <p:spPr>
          <a:xfrm>
            <a:off x="21953" y="6659339"/>
            <a:ext cx="3849105" cy="7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800" b="1" dirty="0">
                <a:latin typeface="Segoe UI Symbol" panose="020B0502040204020203" pitchFamily="34" charset="0"/>
                <a:ea typeface="Segoe UI Symbol" panose="020B0502040204020203" pitchFamily="34" charset="0"/>
                <a:cs typeface="Segoe UI Light" panose="020B0502040204020203" pitchFamily="34" charset="0"/>
              </a:rPr>
              <a:t>SCHRIJVEN</a:t>
            </a:r>
            <a:endParaRPr lang="nl-BE" dirty="0">
              <a:solidFill>
                <a:schemeClr val="bg1"/>
              </a:solidFill>
            </a:endParaRPr>
          </a:p>
        </p:txBody>
      </p:sp>
      <p:sp>
        <p:nvSpPr>
          <p:cNvPr id="57" name="Pentagon 15">
            <a:extLst>
              <a:ext uri="{FF2B5EF4-FFF2-40B4-BE49-F238E27FC236}">
                <a16:creationId xmlns:a16="http://schemas.microsoft.com/office/drawing/2014/main" id="{C1BA3DC0-742C-4D87-A7F0-4C74F61A7EFF}"/>
              </a:ext>
            </a:extLst>
          </p:cNvPr>
          <p:cNvSpPr/>
          <p:nvPr/>
        </p:nvSpPr>
        <p:spPr>
          <a:xfrm>
            <a:off x="-27342" y="6690266"/>
            <a:ext cx="854881" cy="626400"/>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60" name="TextBox 30">
            <a:extLst>
              <a:ext uri="{FF2B5EF4-FFF2-40B4-BE49-F238E27FC236}">
                <a16:creationId xmlns:a16="http://schemas.microsoft.com/office/drawing/2014/main" id="{6C410B43-B5F7-43E6-8843-A3C592B699AE}"/>
              </a:ext>
            </a:extLst>
          </p:cNvPr>
          <p:cNvSpPr txBox="1"/>
          <p:nvPr/>
        </p:nvSpPr>
        <p:spPr>
          <a:xfrm>
            <a:off x="42640" y="6798729"/>
            <a:ext cx="443576" cy="584775"/>
          </a:xfrm>
          <a:prstGeom prst="rect">
            <a:avLst/>
          </a:prstGeom>
          <a:noFill/>
        </p:spPr>
        <p:txBody>
          <a:bodyPr wrap="square" rtlCol="0">
            <a:spAutoFit/>
          </a:bodyPr>
          <a:lstStyle/>
          <a:p>
            <a:r>
              <a:rPr lang="nl-BE" sz="3200" dirty="0">
                <a:solidFill>
                  <a:schemeClr val="bg1"/>
                </a:solidFill>
              </a:rPr>
              <a:t>7</a:t>
            </a:r>
          </a:p>
        </p:txBody>
      </p:sp>
      <p:sp>
        <p:nvSpPr>
          <p:cNvPr id="70" name="TextBox 53">
            <a:extLst>
              <a:ext uri="{FF2B5EF4-FFF2-40B4-BE49-F238E27FC236}">
                <a16:creationId xmlns:a16="http://schemas.microsoft.com/office/drawing/2014/main" id="{6EACDC06-1287-4486-8C1A-F4D30053533D}"/>
              </a:ext>
            </a:extLst>
          </p:cNvPr>
          <p:cNvSpPr txBox="1"/>
          <p:nvPr/>
        </p:nvSpPr>
        <p:spPr>
          <a:xfrm>
            <a:off x="1059315" y="6659339"/>
            <a:ext cx="2601656" cy="584775"/>
          </a:xfrm>
          <a:prstGeom prst="rect">
            <a:avLst/>
          </a:prstGeom>
          <a:noFill/>
          <a:ln>
            <a:noFill/>
          </a:ln>
        </p:spPr>
        <p:txBody>
          <a:bodyPr wrap="square" rtlCol="0">
            <a:spAutoFit/>
          </a:bodyPr>
          <a:lstStyle/>
          <a:p>
            <a:r>
              <a:rPr lang="en-US" sz="1600" b="1" dirty="0">
                <a:latin typeface="Segoe UI Symbol" panose="020B0502040204020203" pitchFamily="34" charset="0"/>
                <a:ea typeface="Segoe UI Symbol" panose="020B0502040204020203" pitchFamily="34" charset="0"/>
                <a:cs typeface="Segoe UI" panose="020B0502040204020203" pitchFamily="34" charset="0"/>
              </a:rPr>
              <a:t>LEZEN &amp; SPREKEN</a:t>
            </a:r>
          </a:p>
          <a:p>
            <a:r>
              <a:rPr lang="nl-NL" sz="1600" b="1" dirty="0" err="1">
                <a:latin typeface="Segoe UI Symbol" panose="020B0502040204020203" pitchFamily="34" charset="0"/>
                <a:ea typeface="Segoe UI Symbol" panose="020B0502040204020203" pitchFamily="34" charset="0"/>
                <a:cs typeface="Segoe UI" panose="020B0502040204020203" pitchFamily="34" charset="0"/>
              </a:rPr>
              <a:t>Gelukskunde</a:t>
            </a:r>
            <a:endParaRPr lang="nl-NL" sz="1600" b="1" dirty="0">
              <a:latin typeface="Segoe UI Symbol" panose="020B0502040204020203" pitchFamily="34" charset="0"/>
              <a:ea typeface="Segoe UI Symbol" panose="020B0502040204020203" pitchFamily="34" charset="0"/>
              <a:cs typeface="Segoe UI" panose="020B0502040204020203" pitchFamily="34" charset="0"/>
            </a:endParaRPr>
          </a:p>
        </p:txBody>
      </p:sp>
      <p:sp>
        <p:nvSpPr>
          <p:cNvPr id="75" name="TextBox 30">
            <a:extLst>
              <a:ext uri="{FF2B5EF4-FFF2-40B4-BE49-F238E27FC236}">
                <a16:creationId xmlns:a16="http://schemas.microsoft.com/office/drawing/2014/main" id="{5935481E-ABC3-4C33-AF1E-002ED46BEC70}"/>
              </a:ext>
            </a:extLst>
          </p:cNvPr>
          <p:cNvSpPr txBox="1"/>
          <p:nvPr/>
        </p:nvSpPr>
        <p:spPr>
          <a:xfrm>
            <a:off x="74810" y="7773226"/>
            <a:ext cx="438863" cy="584775"/>
          </a:xfrm>
          <a:prstGeom prst="rect">
            <a:avLst/>
          </a:prstGeom>
          <a:noFill/>
        </p:spPr>
        <p:txBody>
          <a:bodyPr wrap="square" rtlCol="0">
            <a:spAutoFit/>
          </a:bodyPr>
          <a:lstStyle/>
          <a:p>
            <a:r>
              <a:rPr lang="nl-BE" sz="3200" dirty="0">
                <a:solidFill>
                  <a:schemeClr val="bg1"/>
                </a:solidFill>
              </a:rPr>
              <a:t>8</a:t>
            </a:r>
          </a:p>
        </p:txBody>
      </p:sp>
      <p:pic>
        <p:nvPicPr>
          <p:cNvPr id="3" name="Afbeelding 2" descr="Afbeelding met tekst&#10;&#10;Automatisch gegenereerde beschrijving">
            <a:extLst>
              <a:ext uri="{FF2B5EF4-FFF2-40B4-BE49-F238E27FC236}">
                <a16:creationId xmlns:a16="http://schemas.microsoft.com/office/drawing/2014/main" id="{7DFDB458-36BD-2C60-090B-554097BE6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808" y="7858282"/>
            <a:ext cx="2051208" cy="745714"/>
          </a:xfrm>
          <a:prstGeom prst="rect">
            <a:avLst/>
          </a:prstGeom>
        </p:spPr>
      </p:pic>
      <p:sp>
        <p:nvSpPr>
          <p:cNvPr id="11" name="Rectangle: Rounded Corners 33">
            <a:extLst>
              <a:ext uri="{FF2B5EF4-FFF2-40B4-BE49-F238E27FC236}">
                <a16:creationId xmlns:a16="http://schemas.microsoft.com/office/drawing/2014/main" id="{7C076D54-A174-64B2-18DA-86623C6FCE21}"/>
              </a:ext>
            </a:extLst>
          </p:cNvPr>
          <p:cNvSpPr/>
          <p:nvPr/>
        </p:nvSpPr>
        <p:spPr>
          <a:xfrm>
            <a:off x="-30364" y="7514089"/>
            <a:ext cx="3968627" cy="755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800" b="1" dirty="0">
                <a:latin typeface="Segoe UI Symbol" panose="020B0502040204020203" pitchFamily="34" charset="0"/>
                <a:ea typeface="Segoe UI Symbol" panose="020B0502040204020203" pitchFamily="34" charset="0"/>
                <a:cs typeface="Segoe UI Light" panose="020B0502040204020203" pitchFamily="34" charset="0"/>
              </a:rPr>
              <a:t>SCHRIJVEN</a:t>
            </a:r>
            <a:endParaRPr lang="nl-BE" dirty="0">
              <a:solidFill>
                <a:schemeClr val="bg1"/>
              </a:solidFill>
            </a:endParaRPr>
          </a:p>
        </p:txBody>
      </p:sp>
      <p:sp>
        <p:nvSpPr>
          <p:cNvPr id="15" name="Pentagon 15">
            <a:extLst>
              <a:ext uri="{FF2B5EF4-FFF2-40B4-BE49-F238E27FC236}">
                <a16:creationId xmlns:a16="http://schemas.microsoft.com/office/drawing/2014/main" id="{FFA05C31-9CE5-1D58-1573-162F3773CED1}"/>
              </a:ext>
            </a:extLst>
          </p:cNvPr>
          <p:cNvSpPr/>
          <p:nvPr/>
        </p:nvSpPr>
        <p:spPr>
          <a:xfrm>
            <a:off x="0" y="7593766"/>
            <a:ext cx="907233" cy="626400"/>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30">
            <a:extLst>
              <a:ext uri="{FF2B5EF4-FFF2-40B4-BE49-F238E27FC236}">
                <a16:creationId xmlns:a16="http://schemas.microsoft.com/office/drawing/2014/main" id="{81E49268-A3FE-885D-CDF5-0506B10F6DEE}"/>
              </a:ext>
            </a:extLst>
          </p:cNvPr>
          <p:cNvSpPr txBox="1"/>
          <p:nvPr/>
        </p:nvSpPr>
        <p:spPr>
          <a:xfrm>
            <a:off x="98149" y="7514089"/>
            <a:ext cx="443576" cy="584775"/>
          </a:xfrm>
          <a:prstGeom prst="rect">
            <a:avLst/>
          </a:prstGeom>
          <a:noFill/>
        </p:spPr>
        <p:txBody>
          <a:bodyPr wrap="square" rtlCol="0">
            <a:spAutoFit/>
          </a:bodyPr>
          <a:lstStyle/>
          <a:p>
            <a:r>
              <a:rPr lang="nl-BE" sz="3200" dirty="0">
                <a:solidFill>
                  <a:schemeClr val="bg1"/>
                </a:solidFill>
              </a:rPr>
              <a:t>8</a:t>
            </a:r>
          </a:p>
        </p:txBody>
      </p:sp>
      <p:sp>
        <p:nvSpPr>
          <p:cNvPr id="21" name="TextBox 53">
            <a:extLst>
              <a:ext uri="{FF2B5EF4-FFF2-40B4-BE49-F238E27FC236}">
                <a16:creationId xmlns:a16="http://schemas.microsoft.com/office/drawing/2014/main" id="{3FEF1FC7-ADDE-62F3-44C6-C28E2183A4BE}"/>
              </a:ext>
            </a:extLst>
          </p:cNvPr>
          <p:cNvSpPr txBox="1"/>
          <p:nvPr/>
        </p:nvSpPr>
        <p:spPr>
          <a:xfrm>
            <a:off x="1114877" y="7608627"/>
            <a:ext cx="2585454" cy="584775"/>
          </a:xfrm>
          <a:prstGeom prst="rect">
            <a:avLst/>
          </a:prstGeom>
          <a:noFill/>
          <a:ln>
            <a:noFill/>
          </a:ln>
        </p:spPr>
        <p:txBody>
          <a:bodyPr wrap="square" rtlCol="0">
            <a:spAutoFit/>
          </a:bodyPr>
          <a:lstStyle/>
          <a:p>
            <a:r>
              <a:rPr lang="nl-BE" sz="1600" b="1" dirty="0">
                <a:latin typeface="Segoe UI Symbol" panose="020B0502040204020203" pitchFamily="34" charset="0"/>
                <a:ea typeface="Segoe UI Symbol" panose="020B0502040204020203" pitchFamily="34" charset="0"/>
                <a:cs typeface="Segoe UI Light" panose="020B0502040204020203" pitchFamily="34" charset="0"/>
              </a:rPr>
              <a:t>LEZEN &amp; SCHRIJVEN</a:t>
            </a:r>
          </a:p>
          <a:p>
            <a:r>
              <a:rPr lang="nl-BE" sz="1600" b="1" dirty="0">
                <a:latin typeface="Segoe UI Symbol" panose="020B0502040204020203" pitchFamily="34" charset="0"/>
                <a:ea typeface="Segoe UI Symbol" panose="020B0502040204020203" pitchFamily="34" charset="0"/>
                <a:cs typeface="Segoe UI Light" panose="020B0502040204020203" pitchFamily="34" charset="0"/>
              </a:rPr>
              <a:t>Een schouderklopje</a:t>
            </a:r>
          </a:p>
        </p:txBody>
      </p:sp>
      <p:pic>
        <p:nvPicPr>
          <p:cNvPr id="30" name="Afbeelding 29" descr="Afbeelding met lucht, buiten, water, springen&#10;&#10;Automatisch gegenereerde beschrijving">
            <a:extLst>
              <a:ext uri="{FF2B5EF4-FFF2-40B4-BE49-F238E27FC236}">
                <a16:creationId xmlns:a16="http://schemas.microsoft.com/office/drawing/2014/main" id="{61C0BE40-14A5-7708-DBB7-C77B604A4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2177" y="3374376"/>
            <a:ext cx="4464000" cy="2232000"/>
          </a:xfrm>
          <a:prstGeom prst="rect">
            <a:avLst/>
          </a:prstGeom>
        </p:spPr>
      </p:pic>
      <p:sp>
        <p:nvSpPr>
          <p:cNvPr id="4" name="Tekstvak 3">
            <a:extLst>
              <a:ext uri="{FF2B5EF4-FFF2-40B4-BE49-F238E27FC236}">
                <a16:creationId xmlns:a16="http://schemas.microsoft.com/office/drawing/2014/main" id="{1DE1C50F-983F-611F-B8C4-393D58F7E4B7}"/>
              </a:ext>
            </a:extLst>
          </p:cNvPr>
          <p:cNvSpPr txBox="1"/>
          <p:nvPr/>
        </p:nvSpPr>
        <p:spPr>
          <a:xfrm>
            <a:off x="6791347" y="3446063"/>
            <a:ext cx="2880986" cy="307777"/>
          </a:xfrm>
          <a:prstGeom prst="rect">
            <a:avLst/>
          </a:prstGeom>
          <a:noFill/>
        </p:spPr>
        <p:txBody>
          <a:bodyPr wrap="square" rtlCol="0">
            <a:spAutoFit/>
          </a:bodyPr>
          <a:lstStyle/>
          <a:p>
            <a:r>
              <a:rPr lang="nl-NL" sz="1400" b="0" i="0" dirty="0">
                <a:solidFill>
                  <a:schemeClr val="bg1"/>
                </a:solidFill>
                <a:effectLst/>
                <a:latin typeface="Akko W01 Regular"/>
              </a:rPr>
              <a:t>© Hollandse Hoogte</a:t>
            </a:r>
            <a:endParaRPr lang="nl-NL" sz="1400" dirty="0">
              <a:solidFill>
                <a:schemeClr val="bg1"/>
              </a:solidFill>
            </a:endParaRPr>
          </a:p>
        </p:txBody>
      </p:sp>
      <p:sp>
        <p:nvSpPr>
          <p:cNvPr id="8" name="Rectangle: Rounded Corners 33">
            <a:extLst>
              <a:ext uri="{FF2B5EF4-FFF2-40B4-BE49-F238E27FC236}">
                <a16:creationId xmlns:a16="http://schemas.microsoft.com/office/drawing/2014/main" id="{2F9CA225-18F4-0044-1D07-3141A1E807C2}"/>
              </a:ext>
            </a:extLst>
          </p:cNvPr>
          <p:cNvSpPr/>
          <p:nvPr/>
        </p:nvSpPr>
        <p:spPr>
          <a:xfrm>
            <a:off x="-13094" y="8356293"/>
            <a:ext cx="3938619" cy="7583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800" b="1" dirty="0">
                <a:latin typeface="Segoe UI Symbol" panose="020B0502040204020203" pitchFamily="34" charset="0"/>
                <a:ea typeface="Segoe UI Symbol" panose="020B0502040204020203" pitchFamily="34" charset="0"/>
                <a:cs typeface="Segoe UI Light" panose="020B0502040204020203" pitchFamily="34" charset="0"/>
              </a:rPr>
              <a:t>SCHRIJVEN</a:t>
            </a:r>
            <a:endParaRPr lang="nl-BE" dirty="0">
              <a:solidFill>
                <a:schemeClr val="bg1"/>
              </a:solidFill>
            </a:endParaRPr>
          </a:p>
        </p:txBody>
      </p:sp>
      <p:sp>
        <p:nvSpPr>
          <p:cNvPr id="12" name="Pentagon 15">
            <a:extLst>
              <a:ext uri="{FF2B5EF4-FFF2-40B4-BE49-F238E27FC236}">
                <a16:creationId xmlns:a16="http://schemas.microsoft.com/office/drawing/2014/main" id="{38FF17E3-AA20-7332-9389-B3DF0562AB84}"/>
              </a:ext>
            </a:extLst>
          </p:cNvPr>
          <p:cNvSpPr/>
          <p:nvPr/>
        </p:nvSpPr>
        <p:spPr>
          <a:xfrm>
            <a:off x="15385" y="8423131"/>
            <a:ext cx="907233" cy="626400"/>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9" name="TextBox 30">
            <a:extLst>
              <a:ext uri="{FF2B5EF4-FFF2-40B4-BE49-F238E27FC236}">
                <a16:creationId xmlns:a16="http://schemas.microsoft.com/office/drawing/2014/main" id="{41FFC4BD-4DD2-209A-7D7F-7C5DB2B2FF00}"/>
              </a:ext>
            </a:extLst>
          </p:cNvPr>
          <p:cNvSpPr txBox="1"/>
          <p:nvPr/>
        </p:nvSpPr>
        <p:spPr>
          <a:xfrm>
            <a:off x="80615" y="8475534"/>
            <a:ext cx="443576" cy="584775"/>
          </a:xfrm>
          <a:prstGeom prst="rect">
            <a:avLst/>
          </a:prstGeom>
          <a:noFill/>
        </p:spPr>
        <p:txBody>
          <a:bodyPr wrap="square" rtlCol="0">
            <a:spAutoFit/>
          </a:bodyPr>
          <a:lstStyle/>
          <a:p>
            <a:r>
              <a:rPr lang="nl-BE" sz="3200" dirty="0">
                <a:solidFill>
                  <a:schemeClr val="bg1"/>
                </a:solidFill>
              </a:rPr>
              <a:t>9</a:t>
            </a:r>
          </a:p>
        </p:txBody>
      </p:sp>
      <p:sp>
        <p:nvSpPr>
          <p:cNvPr id="20" name="TextBox 53">
            <a:extLst>
              <a:ext uri="{FF2B5EF4-FFF2-40B4-BE49-F238E27FC236}">
                <a16:creationId xmlns:a16="http://schemas.microsoft.com/office/drawing/2014/main" id="{471CBC3E-6511-5B53-3276-0A211927E033}"/>
              </a:ext>
            </a:extLst>
          </p:cNvPr>
          <p:cNvSpPr txBox="1"/>
          <p:nvPr/>
        </p:nvSpPr>
        <p:spPr>
          <a:xfrm>
            <a:off x="1156441" y="8538121"/>
            <a:ext cx="2511620" cy="338554"/>
          </a:xfrm>
          <a:prstGeom prst="rect">
            <a:avLst/>
          </a:prstGeom>
          <a:noFill/>
          <a:ln>
            <a:noFill/>
          </a:ln>
        </p:spPr>
        <p:txBody>
          <a:bodyPr wrap="square" rtlCol="0">
            <a:spAutoFit/>
          </a:bodyPr>
          <a:lstStyle/>
          <a:p>
            <a:r>
              <a:rPr lang="nl-BE" sz="1600" b="1" dirty="0">
                <a:latin typeface="Segoe UI Symbol" panose="020B0502040204020203" pitchFamily="34" charset="0"/>
                <a:ea typeface="Segoe UI Symbol" panose="020B0502040204020203" pitchFamily="34" charset="0"/>
                <a:cs typeface="Segoe UI Light" panose="020B0502040204020203" pitchFamily="34" charset="0"/>
              </a:rPr>
              <a:t>BRONNEN</a:t>
            </a:r>
          </a:p>
        </p:txBody>
      </p:sp>
    </p:spTree>
    <p:extLst>
      <p:ext uri="{BB962C8B-B14F-4D97-AF65-F5344CB8AC3E}">
        <p14:creationId xmlns:p14="http://schemas.microsoft.com/office/powerpoint/2010/main" val="1530658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526094" y="638884"/>
            <a:ext cx="958342"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76955" y="493381"/>
            <a:ext cx="473486" cy="707886"/>
          </a:xfrm>
          <a:prstGeom prst="rect">
            <a:avLst/>
          </a:prstGeom>
          <a:noFill/>
        </p:spPr>
        <p:txBody>
          <a:bodyPr wrap="square" rtlCol="0">
            <a:spAutoFit/>
          </a:bodyPr>
          <a:lstStyle/>
          <a:p>
            <a:r>
              <a:rPr lang="en-US" sz="4000" dirty="0">
                <a:solidFill>
                  <a:schemeClr val="bg1"/>
                </a:solidFill>
              </a:rPr>
              <a:t>4</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ZoneTexte 1">
            <a:extLst>
              <a:ext uri="{FF2B5EF4-FFF2-40B4-BE49-F238E27FC236}">
                <a16:creationId xmlns:a16="http://schemas.microsoft.com/office/drawing/2014/main" id="{D092A9E1-948F-483D-A15A-D12D3A6CE8B1}"/>
              </a:ext>
            </a:extLst>
          </p:cNvPr>
          <p:cNvSpPr txBox="1"/>
          <p:nvPr/>
        </p:nvSpPr>
        <p:spPr>
          <a:xfrm>
            <a:off x="523206" y="1944767"/>
            <a:ext cx="754355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sz="2000" b="1" dirty="0">
                <a:solidFill>
                  <a:srgbClr val="000000"/>
                </a:solidFill>
                <a:latin typeface="Raleway" pitchFamily="2" charset="0"/>
              </a:rPr>
              <a:t>Wa</a:t>
            </a:r>
            <a:r>
              <a:rPr lang="nl-NL" sz="2000" b="1" dirty="0">
                <a:solidFill>
                  <a:srgbClr val="000000"/>
                </a:solidFill>
                <a:effectLst/>
                <a:latin typeface="Raleway" pitchFamily="2" charset="0"/>
              </a:rPr>
              <a:t>t maakt Nederlandse jongeren gelukkig? Metro ging de straat op en vroeg het ze.</a:t>
            </a:r>
            <a:r>
              <a:rPr lang="nl-NL" sz="2000" dirty="0">
                <a:latin typeface="Calibri" panose="020F0502020204030204" pitchFamily="34" charset="0"/>
                <a:cs typeface="Calibri" panose="020F0502020204030204" pitchFamily="34" charset="0"/>
              </a:rPr>
              <a:t>  </a:t>
            </a:r>
          </a:p>
        </p:txBody>
      </p:sp>
      <p:sp>
        <p:nvSpPr>
          <p:cNvPr id="9" name="TextBox 17">
            <a:extLst>
              <a:ext uri="{FF2B5EF4-FFF2-40B4-BE49-F238E27FC236}">
                <a16:creationId xmlns:a16="http://schemas.microsoft.com/office/drawing/2014/main" id="{A873B435-AE20-4B03-B3E3-9DBBB88B8BC4}"/>
              </a:ext>
            </a:extLst>
          </p:cNvPr>
          <p:cNvSpPr txBox="1"/>
          <p:nvPr/>
        </p:nvSpPr>
        <p:spPr>
          <a:xfrm>
            <a:off x="1536211" y="609786"/>
            <a:ext cx="67237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a:t>
            </a:r>
          </a:p>
        </p:txBody>
      </p:sp>
      <p:sp>
        <p:nvSpPr>
          <p:cNvPr id="10" name="Tekstvak 9">
            <a:extLst>
              <a:ext uri="{FF2B5EF4-FFF2-40B4-BE49-F238E27FC236}">
                <a16:creationId xmlns:a16="http://schemas.microsoft.com/office/drawing/2014/main" id="{84725D18-8613-846C-FD95-285ABF97A318}"/>
              </a:ext>
            </a:extLst>
          </p:cNvPr>
          <p:cNvSpPr txBox="1"/>
          <p:nvPr/>
        </p:nvSpPr>
        <p:spPr>
          <a:xfrm>
            <a:off x="355159" y="4025765"/>
            <a:ext cx="7322858" cy="374783"/>
          </a:xfrm>
          <a:prstGeom prst="rect">
            <a:avLst/>
          </a:prstGeom>
          <a:noFill/>
        </p:spPr>
        <p:txBody>
          <a:bodyPr wrap="square">
            <a:spAutoFit/>
          </a:bodyPr>
          <a:lstStyle/>
          <a:p>
            <a:pPr>
              <a:lnSpc>
                <a:spcPct val="107000"/>
              </a:lnSpc>
              <a:spcAft>
                <a:spcPts val="800"/>
              </a:spcAft>
            </a:pPr>
            <a:r>
              <a:rPr lang="nl-NL" sz="1800" dirty="0">
                <a:solidFill>
                  <a:srgbClr val="282828"/>
                </a:solidFill>
                <a:effectLst/>
                <a:latin typeface="Source Sans Pro" panose="020B0503030403020204" pitchFamily="34" charset="0"/>
                <a:ea typeface="Calibri" panose="020F0502020204030204" pitchFamily="34" charset="0"/>
                <a:cs typeface="Arial" panose="020B0604020202020204" pitchFamily="34" charset="0"/>
              </a:rPr>
              <a:t>. </a:t>
            </a:r>
          </a:p>
        </p:txBody>
      </p:sp>
      <p:graphicFrame>
        <p:nvGraphicFramePr>
          <p:cNvPr id="11" name="Tabel 11">
            <a:extLst>
              <a:ext uri="{FF2B5EF4-FFF2-40B4-BE49-F238E27FC236}">
                <a16:creationId xmlns:a16="http://schemas.microsoft.com/office/drawing/2014/main" id="{6ADD773D-5846-473A-B7DE-41A01728F11A}"/>
              </a:ext>
            </a:extLst>
          </p:cNvPr>
          <p:cNvGraphicFramePr>
            <a:graphicFrameLocks noGrp="1"/>
          </p:cNvGraphicFramePr>
          <p:nvPr>
            <p:extLst>
              <p:ext uri="{D42A27DB-BD31-4B8C-83A1-F6EECF244321}">
                <p14:modId xmlns:p14="http://schemas.microsoft.com/office/powerpoint/2010/main" val="4127677395"/>
              </p:ext>
            </p:extLst>
          </p:nvPr>
        </p:nvGraphicFramePr>
        <p:xfrm>
          <a:off x="521058" y="2902766"/>
          <a:ext cx="7545704" cy="6144069"/>
        </p:xfrm>
        <a:graphic>
          <a:graphicData uri="http://schemas.openxmlformats.org/drawingml/2006/table">
            <a:tbl>
              <a:tblPr firstRow="1" bandRow="1">
                <a:tableStyleId>{5940675A-B579-460E-94D1-54222C63F5DA}</a:tableStyleId>
              </a:tblPr>
              <a:tblGrid>
                <a:gridCol w="756597">
                  <a:extLst>
                    <a:ext uri="{9D8B030D-6E8A-4147-A177-3AD203B41FA5}">
                      <a16:colId xmlns:a16="http://schemas.microsoft.com/office/drawing/2014/main" val="3782736761"/>
                    </a:ext>
                  </a:extLst>
                </a:gridCol>
                <a:gridCol w="6789107">
                  <a:extLst>
                    <a:ext uri="{9D8B030D-6E8A-4147-A177-3AD203B41FA5}">
                      <a16:colId xmlns:a16="http://schemas.microsoft.com/office/drawing/2014/main" val="4077571610"/>
                    </a:ext>
                  </a:extLst>
                </a:gridCol>
              </a:tblGrid>
              <a:tr h="1230450">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a:solidFill>
                            <a:schemeClr val="tx1"/>
                          </a:solidFill>
                          <a:effectLst/>
                          <a:latin typeface="+mn-lt"/>
                          <a:ea typeface="+mn-ea"/>
                          <a:cs typeface="+mn-cs"/>
                        </a:rPr>
                        <a:t>1</a:t>
                      </a:r>
                      <a:endParaRPr lang="nl-NL" sz="2000" b="1" i="0" kern="1200" dirty="0">
                        <a:solidFill>
                          <a:schemeClr val="tx1"/>
                        </a:solidFill>
                        <a:effectLst/>
                        <a:latin typeface="+mn-lt"/>
                        <a:ea typeface="+mn-ea"/>
                        <a:cs typeface="+mn-cs"/>
                      </a:endParaRP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Ik word gelukkig van vrolijke mensen om me heen. Mijn vriendinnen bijvoorbeeld. Hun gezelligheid en vrolijkheid werkt aanstekelijk. We hoeven dan niets speciaals te doen, gewoon met elkaar kletsen is al genoeg voor een geslaagde dag. </a:t>
                      </a:r>
                      <a:r>
                        <a:rPr lang="nl-NL" sz="1701" b="1" i="0" kern="1200" dirty="0" err="1">
                          <a:solidFill>
                            <a:schemeClr val="tx1"/>
                          </a:solidFill>
                          <a:effectLst/>
                          <a:latin typeface="+mn-lt"/>
                          <a:ea typeface="+mn-ea"/>
                          <a:cs typeface="+mn-cs"/>
                        </a:rPr>
                        <a:t>Jannique</a:t>
                      </a:r>
                      <a:r>
                        <a:rPr lang="nl-NL" sz="1701" b="1" i="0" kern="1200" dirty="0">
                          <a:solidFill>
                            <a:schemeClr val="tx1"/>
                          </a:solidFill>
                          <a:effectLst/>
                          <a:latin typeface="+mn-lt"/>
                          <a:ea typeface="+mn-ea"/>
                          <a:cs typeface="+mn-cs"/>
                        </a:rPr>
                        <a:t> (16)</a:t>
                      </a:r>
                    </a:p>
                  </a:txBody>
                  <a:tcPr>
                    <a:solidFill>
                      <a:schemeClr val="bg1"/>
                    </a:solidFill>
                  </a:tcPr>
                </a:tc>
                <a:extLst>
                  <a:ext uri="{0D108BD9-81ED-4DB2-BD59-A6C34878D82A}">
                    <a16:rowId xmlns:a16="http://schemas.microsoft.com/office/drawing/2014/main" val="1328678830"/>
                  </a:ext>
                </a:extLst>
              </a:tr>
              <a:tr h="849736">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a:solidFill>
                            <a:schemeClr val="tx1"/>
                          </a:solidFill>
                          <a:effectLst/>
                          <a:latin typeface="+mn-lt"/>
                          <a:ea typeface="+mn-ea"/>
                          <a:cs typeface="+mn-cs"/>
                        </a:rPr>
                        <a:t>2</a:t>
                      </a:r>
                      <a:endParaRPr lang="nl-NL" sz="2000" b="1" i="0" kern="1200" dirty="0">
                        <a:solidFill>
                          <a:schemeClr val="tx1"/>
                        </a:solidFill>
                        <a:effectLst/>
                        <a:latin typeface="+mn-lt"/>
                        <a:ea typeface="+mn-ea"/>
                        <a:cs typeface="+mn-cs"/>
                      </a:endParaRP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Wat mij gelukkig maakt is dat wij hier in Nederland vrij zijn om te gaan en staan waar we willen. We kunnen bijvoorbeeld naar de stad om te shoppen als we daar zin in hebben. </a:t>
                      </a:r>
                      <a:r>
                        <a:rPr lang="nl-NL" sz="1701" b="1" i="0" kern="1200" dirty="0">
                          <a:solidFill>
                            <a:schemeClr val="tx1"/>
                          </a:solidFill>
                          <a:effectLst/>
                          <a:latin typeface="+mn-lt"/>
                          <a:ea typeface="+mn-ea"/>
                          <a:cs typeface="+mn-cs"/>
                        </a:rPr>
                        <a:t>Marloes (16)</a:t>
                      </a:r>
                    </a:p>
                  </a:txBody>
                  <a:tcPr>
                    <a:solidFill>
                      <a:schemeClr val="bg1"/>
                    </a:solidFill>
                  </a:tcPr>
                </a:tc>
                <a:extLst>
                  <a:ext uri="{0D108BD9-81ED-4DB2-BD59-A6C34878D82A}">
                    <a16:rowId xmlns:a16="http://schemas.microsoft.com/office/drawing/2014/main" val="1852062952"/>
                  </a:ext>
                </a:extLst>
              </a:tr>
              <a:tr h="918961">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a:solidFill>
                            <a:schemeClr val="tx1"/>
                          </a:solidFill>
                          <a:effectLst/>
                          <a:latin typeface="+mn-lt"/>
                          <a:ea typeface="+mn-ea"/>
                          <a:cs typeface="+mn-cs"/>
                        </a:rPr>
                        <a:t>3</a:t>
                      </a:r>
                      <a:endParaRPr lang="nl-NL" sz="2000" b="1" i="0" kern="1200" dirty="0">
                        <a:solidFill>
                          <a:schemeClr val="tx1"/>
                        </a:solidFill>
                        <a:effectLst/>
                        <a:latin typeface="+mn-lt"/>
                        <a:ea typeface="+mn-ea"/>
                        <a:cs typeface="+mn-cs"/>
                      </a:endParaRP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Muziek! Ik luister graag housemuziek. Hoe gek het ook klinkt, het geeft rust en energie omdat het fijn is om naar te luisteren. En natuurlijk word ik ook blij van chillen met vrienden. </a:t>
                      </a:r>
                      <a:r>
                        <a:rPr lang="nl-NL" sz="1701" b="1" i="0" kern="1200" dirty="0">
                          <a:solidFill>
                            <a:schemeClr val="tx1"/>
                          </a:solidFill>
                          <a:effectLst/>
                          <a:latin typeface="+mn-lt"/>
                          <a:ea typeface="+mn-ea"/>
                          <a:cs typeface="+mn-cs"/>
                        </a:rPr>
                        <a:t>Thomas  (15)</a:t>
                      </a:r>
                    </a:p>
                  </a:txBody>
                  <a:tcPr>
                    <a:solidFill>
                      <a:schemeClr val="bg1"/>
                    </a:solidFill>
                  </a:tcPr>
                </a:tc>
                <a:extLst>
                  <a:ext uri="{0D108BD9-81ED-4DB2-BD59-A6C34878D82A}">
                    <a16:rowId xmlns:a16="http://schemas.microsoft.com/office/drawing/2014/main" val="1452127386"/>
                  </a:ext>
                </a:extLst>
              </a:tr>
              <a:tr h="849736">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a:solidFill>
                            <a:schemeClr val="tx1"/>
                          </a:solidFill>
                          <a:effectLst/>
                          <a:latin typeface="+mn-lt"/>
                          <a:ea typeface="+mn-ea"/>
                          <a:cs typeface="+mn-cs"/>
                        </a:rPr>
                        <a:t>4</a:t>
                      </a:r>
                      <a:endParaRPr lang="nl-NL" sz="2000" b="1" i="0" kern="1200" dirty="0">
                        <a:solidFill>
                          <a:schemeClr val="tx1"/>
                        </a:solidFill>
                        <a:effectLst/>
                        <a:latin typeface="+mn-lt"/>
                        <a:ea typeface="+mn-ea"/>
                        <a:cs typeface="+mn-cs"/>
                      </a:endParaRP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Weinig dingen maken me zo gelukkig als mooi weer. Terrasje pakken met vrienden, lekker mensen kijken en zorgeloos niets doen. Dat kan ik uren doen. De zon maakt mensen blij. Met mooi weer is iedereen vrolijker. </a:t>
                      </a:r>
                      <a:r>
                        <a:rPr lang="nl-NL" sz="1701" b="1" i="0" kern="1200" dirty="0">
                          <a:solidFill>
                            <a:schemeClr val="tx1"/>
                          </a:solidFill>
                          <a:effectLst/>
                          <a:latin typeface="+mn-lt"/>
                          <a:ea typeface="+mn-ea"/>
                          <a:cs typeface="+mn-cs"/>
                        </a:rPr>
                        <a:t>Wendy (16)</a:t>
                      </a:r>
                    </a:p>
                  </a:txBody>
                  <a:tcPr>
                    <a:solidFill>
                      <a:schemeClr val="bg1"/>
                    </a:solidFill>
                  </a:tcPr>
                </a:tc>
                <a:extLst>
                  <a:ext uri="{0D108BD9-81ED-4DB2-BD59-A6C34878D82A}">
                    <a16:rowId xmlns:a16="http://schemas.microsoft.com/office/drawing/2014/main" val="3230838252"/>
                  </a:ext>
                </a:extLst>
              </a:tr>
              <a:tr h="1103179">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a:solidFill>
                            <a:schemeClr val="tx1"/>
                          </a:solidFill>
                          <a:effectLst/>
                          <a:latin typeface="+mn-lt"/>
                          <a:ea typeface="+mn-ea"/>
                          <a:cs typeface="+mn-cs"/>
                        </a:rPr>
                        <a:t>5</a:t>
                      </a:r>
                      <a:endParaRPr lang="nl-NL" sz="2000" b="1" i="0" kern="1200" dirty="0">
                        <a:solidFill>
                          <a:schemeClr val="tx1"/>
                        </a:solidFill>
                        <a:effectLst/>
                        <a:latin typeface="+mn-lt"/>
                        <a:ea typeface="+mn-ea"/>
                        <a:cs typeface="+mn-cs"/>
                      </a:endParaRP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Buiten slenteren, eten, praten en grapjes maken met vrienden! Door deze simpele dingen vergeet ik even de druk en stress van school. Het is wel gezellig op school hoor, maar soms ook zwaar. Gelukkig hoef ik daar niet aan te denken als ik met mijn vrienden ben. </a:t>
                      </a:r>
                      <a:r>
                        <a:rPr lang="nl-NL" sz="1701" b="1" i="0" kern="1200" dirty="0" err="1">
                          <a:solidFill>
                            <a:schemeClr val="tx1"/>
                          </a:solidFill>
                          <a:effectLst/>
                          <a:latin typeface="+mn-lt"/>
                          <a:ea typeface="+mn-ea"/>
                          <a:cs typeface="+mn-cs"/>
                        </a:rPr>
                        <a:t>Saud</a:t>
                      </a:r>
                      <a:r>
                        <a:rPr lang="nl-NL" sz="1701" b="1" i="0" kern="1200" dirty="0">
                          <a:solidFill>
                            <a:schemeClr val="tx1"/>
                          </a:solidFill>
                          <a:effectLst/>
                          <a:latin typeface="+mn-lt"/>
                          <a:ea typeface="+mn-ea"/>
                          <a:cs typeface="+mn-cs"/>
                        </a:rPr>
                        <a:t> (15)</a:t>
                      </a:r>
                    </a:p>
                  </a:txBody>
                  <a:tcPr>
                    <a:solidFill>
                      <a:schemeClr val="bg1"/>
                    </a:solidFill>
                  </a:tcPr>
                </a:tc>
                <a:extLst>
                  <a:ext uri="{0D108BD9-81ED-4DB2-BD59-A6C34878D82A}">
                    <a16:rowId xmlns:a16="http://schemas.microsoft.com/office/drawing/2014/main" val="2425970359"/>
                  </a:ext>
                </a:extLst>
              </a:tr>
              <a:tr h="813779">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dirty="0">
                          <a:solidFill>
                            <a:schemeClr val="tx1"/>
                          </a:solidFill>
                          <a:effectLst/>
                          <a:latin typeface="+mn-lt"/>
                          <a:ea typeface="+mn-ea"/>
                          <a:cs typeface="+mn-cs"/>
                        </a:rPr>
                        <a:t>6</a:t>
                      </a: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Ik word gelukkig als ik iets bereik waarvoor ik hard mijn best heb gedaan. Dat kan een goed cijfer op school zijn, winnen met voetbal of het geld dat ik verdien met mijn bijbaantje. </a:t>
                      </a:r>
                      <a:r>
                        <a:rPr lang="nl-NL" sz="1701" b="1" i="0" kern="1200" dirty="0">
                          <a:solidFill>
                            <a:schemeClr val="tx1"/>
                          </a:solidFill>
                          <a:effectLst/>
                          <a:latin typeface="+mn-lt"/>
                          <a:ea typeface="+mn-ea"/>
                          <a:cs typeface="+mn-cs"/>
                        </a:rPr>
                        <a:t>Sanne (16) </a:t>
                      </a:r>
                      <a:endParaRPr lang="nl-NL" sz="1701" b="0" i="0" kern="1200" dirty="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val="616825124"/>
                  </a:ext>
                </a:extLst>
              </a:tr>
            </a:tbl>
          </a:graphicData>
        </a:graphic>
      </p:graphicFrame>
      <p:sp>
        <p:nvSpPr>
          <p:cNvPr id="3" name="Tekstvak 2">
            <a:extLst>
              <a:ext uri="{FF2B5EF4-FFF2-40B4-BE49-F238E27FC236}">
                <a16:creationId xmlns:a16="http://schemas.microsoft.com/office/drawing/2014/main" id="{5EA03751-CD41-4F3E-A492-0BD34C7404E8}"/>
              </a:ext>
            </a:extLst>
          </p:cNvPr>
          <p:cNvSpPr txBox="1"/>
          <p:nvPr/>
        </p:nvSpPr>
        <p:spPr>
          <a:xfrm>
            <a:off x="521058" y="1402608"/>
            <a:ext cx="744690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dirty="0"/>
              <a:t>Lees de </a:t>
            </a:r>
            <a:r>
              <a:rPr lang="nl-NL" dirty="0" err="1"/>
              <a:t>uitspra</a:t>
            </a:r>
            <a:r>
              <a:rPr lang="nl-NL" dirty="0"/>
              <a:t>? </a:t>
            </a:r>
          </a:p>
        </p:txBody>
      </p:sp>
      <p:sp>
        <p:nvSpPr>
          <p:cNvPr id="4" name="Rectangle 13">
            <a:extLst>
              <a:ext uri="{FF2B5EF4-FFF2-40B4-BE49-F238E27FC236}">
                <a16:creationId xmlns:a16="http://schemas.microsoft.com/office/drawing/2014/main" id="{9B359172-CCD4-FE14-A109-6D5F34B3A9BC}"/>
              </a:ext>
            </a:extLst>
          </p:cNvPr>
          <p:cNvSpPr/>
          <p:nvPr/>
        </p:nvSpPr>
        <p:spPr>
          <a:xfrm>
            <a:off x="521058" y="1227489"/>
            <a:ext cx="7493231" cy="6027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spcAft>
                <a:spcPts val="800"/>
              </a:spcAft>
            </a:pPr>
            <a:r>
              <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Lees de uitspraken </a:t>
            </a:r>
            <a:r>
              <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rPr>
              <a:t>hieronder</a:t>
            </a:r>
            <a:r>
              <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rPr>
              <a:t>Bij wie past welk plaatje op de vorige pagina? </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18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17906" y="638884"/>
            <a:ext cx="866529"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76955" y="493381"/>
            <a:ext cx="473486" cy="707886"/>
          </a:xfrm>
          <a:prstGeom prst="rect">
            <a:avLst/>
          </a:prstGeom>
          <a:noFill/>
        </p:spPr>
        <p:txBody>
          <a:bodyPr wrap="square" rtlCol="0">
            <a:spAutoFit/>
          </a:bodyPr>
          <a:lstStyle/>
          <a:p>
            <a:r>
              <a:rPr lang="en-US" sz="4000" dirty="0">
                <a:solidFill>
                  <a:schemeClr val="bg1"/>
                </a:solidFill>
              </a:rPr>
              <a:t>4</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A873B435-AE20-4B03-B3E3-9DBBB88B8BC4}"/>
              </a:ext>
            </a:extLst>
          </p:cNvPr>
          <p:cNvSpPr txBox="1"/>
          <p:nvPr/>
        </p:nvSpPr>
        <p:spPr>
          <a:xfrm>
            <a:off x="1424886" y="651976"/>
            <a:ext cx="6819514"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a:t>
            </a:r>
          </a:p>
        </p:txBody>
      </p:sp>
      <p:sp>
        <p:nvSpPr>
          <p:cNvPr id="10" name="Tekstvak 9">
            <a:extLst>
              <a:ext uri="{FF2B5EF4-FFF2-40B4-BE49-F238E27FC236}">
                <a16:creationId xmlns:a16="http://schemas.microsoft.com/office/drawing/2014/main" id="{84725D18-8613-846C-FD95-285ABF97A318}"/>
              </a:ext>
            </a:extLst>
          </p:cNvPr>
          <p:cNvSpPr txBox="1"/>
          <p:nvPr/>
        </p:nvSpPr>
        <p:spPr>
          <a:xfrm>
            <a:off x="355159" y="4025765"/>
            <a:ext cx="7322858" cy="374783"/>
          </a:xfrm>
          <a:prstGeom prst="rect">
            <a:avLst/>
          </a:prstGeom>
          <a:noFill/>
        </p:spPr>
        <p:txBody>
          <a:bodyPr wrap="square">
            <a:spAutoFit/>
          </a:bodyPr>
          <a:lstStyle/>
          <a:p>
            <a:pPr>
              <a:lnSpc>
                <a:spcPct val="107000"/>
              </a:lnSpc>
              <a:spcAft>
                <a:spcPts val="800"/>
              </a:spcAft>
            </a:pPr>
            <a:r>
              <a:rPr lang="nl-NL" sz="1800" dirty="0">
                <a:solidFill>
                  <a:srgbClr val="282828"/>
                </a:solidFill>
                <a:effectLst/>
                <a:latin typeface="Source Sans Pro" panose="020B0503030403020204" pitchFamily="34" charset="0"/>
                <a:ea typeface="Calibri" panose="020F0502020204030204" pitchFamily="34" charset="0"/>
                <a:cs typeface="Arial" panose="020B0604020202020204" pitchFamily="34" charset="0"/>
              </a:rPr>
              <a:t>. </a:t>
            </a:r>
          </a:p>
        </p:txBody>
      </p:sp>
      <p:graphicFrame>
        <p:nvGraphicFramePr>
          <p:cNvPr id="11" name="Tabel 11">
            <a:extLst>
              <a:ext uri="{FF2B5EF4-FFF2-40B4-BE49-F238E27FC236}">
                <a16:creationId xmlns:a16="http://schemas.microsoft.com/office/drawing/2014/main" id="{6ADD773D-5846-473A-B7DE-41A01728F11A}"/>
              </a:ext>
            </a:extLst>
          </p:cNvPr>
          <p:cNvGraphicFramePr>
            <a:graphicFrameLocks noGrp="1"/>
          </p:cNvGraphicFramePr>
          <p:nvPr>
            <p:extLst>
              <p:ext uri="{D42A27DB-BD31-4B8C-83A1-F6EECF244321}">
                <p14:modId xmlns:p14="http://schemas.microsoft.com/office/powerpoint/2010/main" val="3604844365"/>
              </p:ext>
            </p:extLst>
          </p:nvPr>
        </p:nvGraphicFramePr>
        <p:xfrm>
          <a:off x="646868" y="1576218"/>
          <a:ext cx="7056742" cy="6041887"/>
        </p:xfrm>
        <a:graphic>
          <a:graphicData uri="http://schemas.openxmlformats.org/drawingml/2006/table">
            <a:tbl>
              <a:tblPr firstRow="1" bandRow="1">
                <a:tableStyleId>{5940675A-B579-460E-94D1-54222C63F5DA}</a:tableStyleId>
              </a:tblPr>
              <a:tblGrid>
                <a:gridCol w="707569">
                  <a:extLst>
                    <a:ext uri="{9D8B030D-6E8A-4147-A177-3AD203B41FA5}">
                      <a16:colId xmlns:a16="http://schemas.microsoft.com/office/drawing/2014/main" val="3782736761"/>
                    </a:ext>
                  </a:extLst>
                </a:gridCol>
                <a:gridCol w="6349173">
                  <a:extLst>
                    <a:ext uri="{9D8B030D-6E8A-4147-A177-3AD203B41FA5}">
                      <a16:colId xmlns:a16="http://schemas.microsoft.com/office/drawing/2014/main" val="4077571610"/>
                    </a:ext>
                  </a:extLst>
                </a:gridCol>
              </a:tblGrid>
              <a:tr h="1117956">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dirty="0">
                          <a:solidFill>
                            <a:schemeClr val="tx1"/>
                          </a:solidFill>
                          <a:effectLst/>
                          <a:highlight>
                            <a:srgbClr val="FFFF00"/>
                          </a:highlight>
                          <a:latin typeface="+mn-lt"/>
                          <a:ea typeface="+mn-ea"/>
                          <a:cs typeface="+mn-cs"/>
                        </a:rPr>
                        <a:t>1B</a:t>
                      </a: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Ik word gelukkig van vrolijke mensen om me heen. Mijn vriendinnen bijvoorbeeld. Hun gezelligheid en vrolijkheid werkt aanstekelijk. We hoeven dan niets speciaals te doen, gewoon met elkaar kletsen is al genoeg voor een geslaagde dag. </a:t>
                      </a:r>
                      <a:r>
                        <a:rPr lang="nl-NL" sz="1701" b="1" i="0" kern="1200" dirty="0" err="1">
                          <a:solidFill>
                            <a:schemeClr val="tx1"/>
                          </a:solidFill>
                          <a:effectLst/>
                          <a:latin typeface="+mn-lt"/>
                          <a:ea typeface="+mn-ea"/>
                          <a:cs typeface="+mn-cs"/>
                        </a:rPr>
                        <a:t>Jannique</a:t>
                      </a:r>
                      <a:r>
                        <a:rPr lang="nl-NL" sz="1701" b="1" i="0" kern="1200" dirty="0">
                          <a:solidFill>
                            <a:schemeClr val="tx1"/>
                          </a:solidFill>
                          <a:effectLst/>
                          <a:latin typeface="+mn-lt"/>
                          <a:ea typeface="+mn-ea"/>
                          <a:cs typeface="+mn-cs"/>
                        </a:rPr>
                        <a:t> (16)</a:t>
                      </a:r>
                    </a:p>
                  </a:txBody>
                  <a:tcPr>
                    <a:solidFill>
                      <a:schemeClr val="bg1"/>
                    </a:solidFill>
                  </a:tcPr>
                </a:tc>
                <a:extLst>
                  <a:ext uri="{0D108BD9-81ED-4DB2-BD59-A6C34878D82A}">
                    <a16:rowId xmlns:a16="http://schemas.microsoft.com/office/drawing/2014/main" val="1328678830"/>
                  </a:ext>
                </a:extLst>
              </a:tr>
              <a:tr h="849736">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dirty="0">
                          <a:solidFill>
                            <a:schemeClr val="tx1"/>
                          </a:solidFill>
                          <a:effectLst/>
                          <a:highlight>
                            <a:srgbClr val="FFFF00"/>
                          </a:highlight>
                          <a:latin typeface="+mn-lt"/>
                          <a:ea typeface="+mn-ea"/>
                          <a:cs typeface="+mn-cs"/>
                        </a:rPr>
                        <a:t>2D</a:t>
                      </a: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Wat mij gelukkig maakt is dat wij hier in Nederland vrij zijn om te gaan en staan waar we willen. We kunnen bijvoorbeeld naar de stad om te shoppen als we daar zin in hebben. </a:t>
                      </a:r>
                      <a:r>
                        <a:rPr lang="nl-NL" sz="1701" b="1" i="0" kern="1200" dirty="0">
                          <a:solidFill>
                            <a:schemeClr val="tx1"/>
                          </a:solidFill>
                          <a:effectLst/>
                          <a:latin typeface="+mn-lt"/>
                          <a:ea typeface="+mn-ea"/>
                          <a:cs typeface="+mn-cs"/>
                        </a:rPr>
                        <a:t>Marloes (16)</a:t>
                      </a:r>
                    </a:p>
                  </a:txBody>
                  <a:tcPr>
                    <a:solidFill>
                      <a:schemeClr val="bg1"/>
                    </a:solidFill>
                  </a:tcPr>
                </a:tc>
                <a:extLst>
                  <a:ext uri="{0D108BD9-81ED-4DB2-BD59-A6C34878D82A}">
                    <a16:rowId xmlns:a16="http://schemas.microsoft.com/office/drawing/2014/main" val="1852062952"/>
                  </a:ext>
                </a:extLst>
              </a:tr>
              <a:tr h="918961">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dirty="0">
                          <a:solidFill>
                            <a:schemeClr val="tx1"/>
                          </a:solidFill>
                          <a:effectLst/>
                          <a:highlight>
                            <a:srgbClr val="FFFF00"/>
                          </a:highlight>
                          <a:latin typeface="+mn-lt"/>
                          <a:ea typeface="+mn-ea"/>
                          <a:cs typeface="+mn-cs"/>
                        </a:rPr>
                        <a:t>3E</a:t>
                      </a: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Muziek! Ik luister graag housemuziek. Hoe gek het ook klinkt, het geeft rust en energie omdat het fijn is om naar te luisteren. En natuurlijk word ik ook blij van chillen met vrienden. </a:t>
                      </a:r>
                      <a:r>
                        <a:rPr lang="nl-NL" sz="1701" b="1" i="0" kern="1200" dirty="0">
                          <a:solidFill>
                            <a:schemeClr val="tx1"/>
                          </a:solidFill>
                          <a:effectLst/>
                          <a:latin typeface="+mn-lt"/>
                          <a:ea typeface="+mn-ea"/>
                          <a:cs typeface="+mn-cs"/>
                        </a:rPr>
                        <a:t>Thomas  (15)</a:t>
                      </a:r>
                    </a:p>
                  </a:txBody>
                  <a:tcPr>
                    <a:solidFill>
                      <a:schemeClr val="bg1"/>
                    </a:solidFill>
                  </a:tcPr>
                </a:tc>
                <a:extLst>
                  <a:ext uri="{0D108BD9-81ED-4DB2-BD59-A6C34878D82A}">
                    <a16:rowId xmlns:a16="http://schemas.microsoft.com/office/drawing/2014/main" val="1452127386"/>
                  </a:ext>
                </a:extLst>
              </a:tr>
              <a:tr h="849736">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dirty="0">
                          <a:solidFill>
                            <a:schemeClr val="tx1"/>
                          </a:solidFill>
                          <a:effectLst/>
                          <a:highlight>
                            <a:srgbClr val="FFFF00"/>
                          </a:highlight>
                          <a:latin typeface="+mn-lt"/>
                          <a:ea typeface="+mn-ea"/>
                          <a:cs typeface="+mn-cs"/>
                        </a:rPr>
                        <a:t>4A</a:t>
                      </a: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Weinig dingen maken me zo gelukkig als mooi weer. Terrasje pakken met vrienden, lekker mensen kijken en zorgeloos niets doen. Dat kan ik uren doen. De zon maakt mensen blij. Met mooi weer is iedereen vrolijker. </a:t>
                      </a:r>
                      <a:r>
                        <a:rPr lang="nl-NL" sz="1701" b="1" i="0" kern="1200" dirty="0">
                          <a:solidFill>
                            <a:schemeClr val="tx1"/>
                          </a:solidFill>
                          <a:effectLst/>
                          <a:latin typeface="+mn-lt"/>
                          <a:ea typeface="+mn-ea"/>
                          <a:cs typeface="+mn-cs"/>
                        </a:rPr>
                        <a:t>Wendy (16)</a:t>
                      </a:r>
                    </a:p>
                  </a:txBody>
                  <a:tcPr>
                    <a:solidFill>
                      <a:schemeClr val="bg1"/>
                    </a:solidFill>
                  </a:tcPr>
                </a:tc>
                <a:extLst>
                  <a:ext uri="{0D108BD9-81ED-4DB2-BD59-A6C34878D82A}">
                    <a16:rowId xmlns:a16="http://schemas.microsoft.com/office/drawing/2014/main" val="3230838252"/>
                  </a:ext>
                </a:extLst>
              </a:tr>
              <a:tr h="1103179">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dirty="0">
                          <a:solidFill>
                            <a:schemeClr val="tx1"/>
                          </a:solidFill>
                          <a:effectLst/>
                          <a:highlight>
                            <a:srgbClr val="FFFF00"/>
                          </a:highlight>
                          <a:latin typeface="+mn-lt"/>
                          <a:ea typeface="+mn-ea"/>
                          <a:cs typeface="+mn-cs"/>
                        </a:rPr>
                        <a:t>5F</a:t>
                      </a: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Buiten slenteren, eten, praten en grapjes maken met vrienden! Door deze simpele dingen vergeet ik even de druk en stress van school. Het is wel gezellig op school hoor, maar soms ook zwaar. Gelukkig hoef ik daar niet aan te denken als ik met mijn vrienden ben. </a:t>
                      </a:r>
                      <a:r>
                        <a:rPr lang="nl-NL" sz="1701" b="1" i="0" kern="1200" dirty="0" err="1">
                          <a:solidFill>
                            <a:schemeClr val="tx1"/>
                          </a:solidFill>
                          <a:effectLst/>
                          <a:latin typeface="+mn-lt"/>
                          <a:ea typeface="+mn-ea"/>
                          <a:cs typeface="+mn-cs"/>
                        </a:rPr>
                        <a:t>Saud</a:t>
                      </a:r>
                      <a:r>
                        <a:rPr lang="nl-NL" sz="1701" b="1" i="0" kern="1200" dirty="0">
                          <a:solidFill>
                            <a:schemeClr val="tx1"/>
                          </a:solidFill>
                          <a:effectLst/>
                          <a:latin typeface="+mn-lt"/>
                          <a:ea typeface="+mn-ea"/>
                          <a:cs typeface="+mn-cs"/>
                        </a:rPr>
                        <a:t> (15)</a:t>
                      </a:r>
                    </a:p>
                  </a:txBody>
                  <a:tcPr>
                    <a:solidFill>
                      <a:schemeClr val="bg1"/>
                    </a:solidFill>
                  </a:tcPr>
                </a:tc>
                <a:extLst>
                  <a:ext uri="{0D108BD9-81ED-4DB2-BD59-A6C34878D82A}">
                    <a16:rowId xmlns:a16="http://schemas.microsoft.com/office/drawing/2014/main" val="2425970359"/>
                  </a:ext>
                </a:extLst>
              </a:tr>
              <a:tr h="813779">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r>
                        <a:rPr lang="nl-NL" sz="2000" b="1" i="0" kern="1200" dirty="0">
                          <a:solidFill>
                            <a:schemeClr val="tx1"/>
                          </a:solidFill>
                          <a:effectLst/>
                          <a:highlight>
                            <a:srgbClr val="FFFF00"/>
                          </a:highlight>
                          <a:latin typeface="+mn-lt"/>
                          <a:ea typeface="+mn-ea"/>
                          <a:cs typeface="+mn-cs"/>
                        </a:rPr>
                        <a:t>6C</a:t>
                      </a: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Ik word gelukkig als ik iets bereik waarvoor ik hard mijn best heb gedaan. Dat kan een goed cijfer op school zijn, winnen met voetbal of het geld dat ik verdien met mijn bijbaantje. </a:t>
                      </a:r>
                      <a:r>
                        <a:rPr lang="nl-NL" sz="1701" b="1" i="0" kern="1200" dirty="0">
                          <a:solidFill>
                            <a:schemeClr val="tx1"/>
                          </a:solidFill>
                          <a:effectLst/>
                          <a:latin typeface="+mn-lt"/>
                          <a:ea typeface="+mn-ea"/>
                          <a:cs typeface="+mn-cs"/>
                        </a:rPr>
                        <a:t>Sanne (16) </a:t>
                      </a:r>
                      <a:endParaRPr lang="nl-NL" sz="1701" b="0" i="0" kern="1200" dirty="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val="616825124"/>
                  </a:ext>
                </a:extLst>
              </a:tr>
            </a:tbl>
          </a:graphicData>
        </a:graphic>
      </p:graphicFrame>
    </p:spTree>
    <p:extLst>
      <p:ext uri="{BB962C8B-B14F-4D97-AF65-F5344CB8AC3E}">
        <p14:creationId xmlns:p14="http://schemas.microsoft.com/office/powerpoint/2010/main" val="360877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526094" y="638884"/>
            <a:ext cx="958342"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76955" y="493381"/>
            <a:ext cx="473486" cy="707886"/>
          </a:xfrm>
          <a:prstGeom prst="rect">
            <a:avLst/>
          </a:prstGeom>
          <a:noFill/>
        </p:spPr>
        <p:txBody>
          <a:bodyPr wrap="square" rtlCol="0">
            <a:spAutoFit/>
          </a:bodyPr>
          <a:lstStyle/>
          <a:p>
            <a:r>
              <a:rPr lang="en-US" sz="4000" dirty="0">
                <a:solidFill>
                  <a:schemeClr val="bg1"/>
                </a:solidFill>
              </a:rPr>
              <a:t>4</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A873B435-AE20-4B03-B3E3-9DBBB88B8BC4}"/>
              </a:ext>
            </a:extLst>
          </p:cNvPr>
          <p:cNvSpPr txBox="1"/>
          <p:nvPr/>
        </p:nvSpPr>
        <p:spPr>
          <a:xfrm>
            <a:off x="1536211" y="609786"/>
            <a:ext cx="67237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a:t>
            </a:r>
          </a:p>
        </p:txBody>
      </p:sp>
      <p:sp>
        <p:nvSpPr>
          <p:cNvPr id="10" name="Tekstvak 9">
            <a:extLst>
              <a:ext uri="{FF2B5EF4-FFF2-40B4-BE49-F238E27FC236}">
                <a16:creationId xmlns:a16="http://schemas.microsoft.com/office/drawing/2014/main" id="{84725D18-8613-846C-FD95-285ABF97A318}"/>
              </a:ext>
            </a:extLst>
          </p:cNvPr>
          <p:cNvSpPr txBox="1"/>
          <p:nvPr/>
        </p:nvSpPr>
        <p:spPr>
          <a:xfrm>
            <a:off x="355159" y="4025765"/>
            <a:ext cx="7322858" cy="374783"/>
          </a:xfrm>
          <a:prstGeom prst="rect">
            <a:avLst/>
          </a:prstGeom>
          <a:noFill/>
        </p:spPr>
        <p:txBody>
          <a:bodyPr wrap="square">
            <a:spAutoFit/>
          </a:bodyPr>
          <a:lstStyle/>
          <a:p>
            <a:pPr>
              <a:lnSpc>
                <a:spcPct val="107000"/>
              </a:lnSpc>
              <a:spcAft>
                <a:spcPts val="800"/>
              </a:spcAft>
            </a:pPr>
            <a:r>
              <a:rPr lang="nl-NL" sz="1800" dirty="0">
                <a:solidFill>
                  <a:srgbClr val="282828"/>
                </a:solidFill>
                <a:effectLst/>
                <a:latin typeface="Source Sans Pro" panose="020B0503030403020204" pitchFamily="34" charset="0"/>
                <a:ea typeface="Calibri" panose="020F0502020204030204" pitchFamily="34" charset="0"/>
                <a:cs typeface="Arial" panose="020B0604020202020204" pitchFamily="34" charset="0"/>
              </a:rPr>
              <a:t>. </a:t>
            </a:r>
          </a:p>
        </p:txBody>
      </p:sp>
      <p:graphicFrame>
        <p:nvGraphicFramePr>
          <p:cNvPr id="11" name="Tabel 11">
            <a:extLst>
              <a:ext uri="{FF2B5EF4-FFF2-40B4-BE49-F238E27FC236}">
                <a16:creationId xmlns:a16="http://schemas.microsoft.com/office/drawing/2014/main" id="{6ADD773D-5846-473A-B7DE-41A01728F11A}"/>
              </a:ext>
            </a:extLst>
          </p:cNvPr>
          <p:cNvGraphicFramePr>
            <a:graphicFrameLocks noGrp="1"/>
          </p:cNvGraphicFramePr>
          <p:nvPr>
            <p:extLst>
              <p:ext uri="{D42A27DB-BD31-4B8C-83A1-F6EECF244321}">
                <p14:modId xmlns:p14="http://schemas.microsoft.com/office/powerpoint/2010/main" val="3965493487"/>
              </p:ext>
            </p:extLst>
          </p:nvPr>
        </p:nvGraphicFramePr>
        <p:xfrm>
          <a:off x="521056" y="2972388"/>
          <a:ext cx="7478039" cy="6041887"/>
        </p:xfrm>
        <a:graphic>
          <a:graphicData uri="http://schemas.openxmlformats.org/drawingml/2006/table">
            <a:tbl>
              <a:tblPr firstRow="1" bandRow="1">
                <a:tableStyleId>{5940675A-B579-460E-94D1-54222C63F5DA}</a:tableStyleId>
              </a:tblPr>
              <a:tblGrid>
                <a:gridCol w="556745">
                  <a:extLst>
                    <a:ext uri="{9D8B030D-6E8A-4147-A177-3AD203B41FA5}">
                      <a16:colId xmlns:a16="http://schemas.microsoft.com/office/drawing/2014/main" val="3782736761"/>
                    </a:ext>
                  </a:extLst>
                </a:gridCol>
                <a:gridCol w="6921294">
                  <a:extLst>
                    <a:ext uri="{9D8B030D-6E8A-4147-A177-3AD203B41FA5}">
                      <a16:colId xmlns:a16="http://schemas.microsoft.com/office/drawing/2014/main" val="4077571610"/>
                    </a:ext>
                  </a:extLst>
                </a:gridCol>
              </a:tblGrid>
              <a:tr h="1117956">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endParaRPr lang="nl-NL" sz="2000" b="1" i="0" kern="1200" dirty="0">
                        <a:solidFill>
                          <a:schemeClr val="tx1"/>
                        </a:solidFill>
                        <a:effectLst/>
                        <a:latin typeface="+mn-lt"/>
                        <a:ea typeface="+mn-ea"/>
                        <a:cs typeface="+mn-cs"/>
                      </a:endParaRP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Ik word gelukkig van vrolijke mensen om me heen. Mijn vriendinnen bijvoorbeeld. Hun gezelligheid en vrolijkheid werkt aanstekelijk. We hoeven dan niets speciaals te doen, gewoon met elkaar kletsen is al genoeg voor een geslaagde dag. </a:t>
                      </a:r>
                      <a:r>
                        <a:rPr lang="nl-NL" sz="1701" b="1" i="0" kern="1200" dirty="0" err="1">
                          <a:solidFill>
                            <a:schemeClr val="tx1"/>
                          </a:solidFill>
                          <a:effectLst/>
                          <a:latin typeface="+mn-lt"/>
                          <a:ea typeface="+mn-ea"/>
                          <a:cs typeface="+mn-cs"/>
                        </a:rPr>
                        <a:t>Jannique</a:t>
                      </a:r>
                      <a:r>
                        <a:rPr lang="nl-NL" sz="1701" b="1" i="0" kern="1200" dirty="0">
                          <a:solidFill>
                            <a:schemeClr val="tx1"/>
                          </a:solidFill>
                          <a:effectLst/>
                          <a:latin typeface="+mn-lt"/>
                          <a:ea typeface="+mn-ea"/>
                          <a:cs typeface="+mn-cs"/>
                        </a:rPr>
                        <a:t> (16)</a:t>
                      </a:r>
                    </a:p>
                  </a:txBody>
                  <a:tcPr>
                    <a:solidFill>
                      <a:schemeClr val="bg1"/>
                    </a:solidFill>
                  </a:tcPr>
                </a:tc>
                <a:extLst>
                  <a:ext uri="{0D108BD9-81ED-4DB2-BD59-A6C34878D82A}">
                    <a16:rowId xmlns:a16="http://schemas.microsoft.com/office/drawing/2014/main" val="1328678830"/>
                  </a:ext>
                </a:extLst>
              </a:tr>
              <a:tr h="849736">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endParaRPr lang="nl-NL" sz="2000" b="1" i="0" kern="1200" dirty="0">
                        <a:solidFill>
                          <a:schemeClr val="tx1"/>
                        </a:solidFill>
                        <a:effectLst/>
                        <a:latin typeface="+mn-lt"/>
                        <a:ea typeface="+mn-ea"/>
                        <a:cs typeface="+mn-cs"/>
                      </a:endParaRP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Wat mij gelukkig maakt is dat wij hier in Nederland vrij zijn om te gaan en staan waar we willen. We kunnen bijvoorbeeld naar de stad om te shoppen als we daar zin in hebben. </a:t>
                      </a:r>
                      <a:r>
                        <a:rPr lang="nl-NL" sz="1701" b="1" i="0" kern="1200" dirty="0">
                          <a:solidFill>
                            <a:schemeClr val="tx1"/>
                          </a:solidFill>
                          <a:effectLst/>
                          <a:latin typeface="+mn-lt"/>
                          <a:ea typeface="+mn-ea"/>
                          <a:cs typeface="+mn-cs"/>
                        </a:rPr>
                        <a:t>Marloes (16)</a:t>
                      </a:r>
                    </a:p>
                  </a:txBody>
                  <a:tcPr>
                    <a:solidFill>
                      <a:schemeClr val="bg1"/>
                    </a:solidFill>
                  </a:tcPr>
                </a:tc>
                <a:extLst>
                  <a:ext uri="{0D108BD9-81ED-4DB2-BD59-A6C34878D82A}">
                    <a16:rowId xmlns:a16="http://schemas.microsoft.com/office/drawing/2014/main" val="1852062952"/>
                  </a:ext>
                </a:extLst>
              </a:tr>
              <a:tr h="918961">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endParaRPr lang="nl-NL" sz="2000" b="1" i="0" kern="1200" dirty="0">
                        <a:solidFill>
                          <a:schemeClr val="tx1"/>
                        </a:solidFill>
                        <a:effectLst/>
                        <a:latin typeface="+mn-lt"/>
                        <a:ea typeface="+mn-ea"/>
                        <a:cs typeface="+mn-cs"/>
                      </a:endParaRP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Muziek! Ik luister graag housemuziek. Hoe gek het ook klinkt, het geeft rust en energie omdat het fijn is om naar te luisteren. En natuurlijk word ik ook blij van chillen met vrienden. </a:t>
                      </a:r>
                      <a:r>
                        <a:rPr lang="nl-NL" sz="1701" b="1" i="0" kern="1200" dirty="0">
                          <a:solidFill>
                            <a:schemeClr val="tx1"/>
                          </a:solidFill>
                          <a:effectLst/>
                          <a:latin typeface="+mn-lt"/>
                          <a:ea typeface="+mn-ea"/>
                          <a:cs typeface="+mn-cs"/>
                        </a:rPr>
                        <a:t>Thomas  (15)</a:t>
                      </a:r>
                    </a:p>
                  </a:txBody>
                  <a:tcPr>
                    <a:solidFill>
                      <a:schemeClr val="bg1"/>
                    </a:solidFill>
                  </a:tcPr>
                </a:tc>
                <a:extLst>
                  <a:ext uri="{0D108BD9-81ED-4DB2-BD59-A6C34878D82A}">
                    <a16:rowId xmlns:a16="http://schemas.microsoft.com/office/drawing/2014/main" val="1452127386"/>
                  </a:ext>
                </a:extLst>
              </a:tr>
              <a:tr h="849736">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endParaRPr lang="nl-NL" sz="2000" b="1" i="0" kern="1200" dirty="0">
                        <a:solidFill>
                          <a:schemeClr val="tx1"/>
                        </a:solidFill>
                        <a:effectLst/>
                        <a:latin typeface="+mn-lt"/>
                        <a:ea typeface="+mn-ea"/>
                        <a:cs typeface="+mn-cs"/>
                      </a:endParaRP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Weinig dingen maken me zo gelukkig als mooi weer. Terrasje pakken met vrienden, lekker mensen kijken en zorgeloos niets doen. Dat kan ik uren doen. De zon maakt mensen blij. Met mooi weer is iedereen vrolijker. </a:t>
                      </a:r>
                      <a:r>
                        <a:rPr lang="nl-NL" sz="1701" b="1" i="0" kern="1200" dirty="0">
                          <a:solidFill>
                            <a:schemeClr val="tx1"/>
                          </a:solidFill>
                          <a:effectLst/>
                          <a:latin typeface="+mn-lt"/>
                          <a:ea typeface="+mn-ea"/>
                          <a:cs typeface="+mn-cs"/>
                        </a:rPr>
                        <a:t>Wendy (16)</a:t>
                      </a:r>
                    </a:p>
                  </a:txBody>
                  <a:tcPr>
                    <a:solidFill>
                      <a:schemeClr val="bg1"/>
                    </a:solidFill>
                  </a:tcPr>
                </a:tc>
                <a:extLst>
                  <a:ext uri="{0D108BD9-81ED-4DB2-BD59-A6C34878D82A}">
                    <a16:rowId xmlns:a16="http://schemas.microsoft.com/office/drawing/2014/main" val="3230838252"/>
                  </a:ext>
                </a:extLst>
              </a:tr>
              <a:tr h="1103179">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endParaRPr lang="nl-NL" sz="2000" b="1" i="0" kern="1200" dirty="0">
                        <a:solidFill>
                          <a:schemeClr val="tx1"/>
                        </a:solidFill>
                        <a:effectLst/>
                        <a:latin typeface="+mn-lt"/>
                        <a:ea typeface="+mn-ea"/>
                        <a:cs typeface="+mn-cs"/>
                      </a:endParaRP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Buiten slenteren, eten, praten en grapjes maken met vrienden! Door deze simpele dingen vergeet ik even de druk en stress van school. Het is wel gezellig op school hoor, maar soms ook zwaar. Gelukkig hoef ik daar niet aan te denken als ik met mijn vrienden ben. </a:t>
                      </a:r>
                      <a:r>
                        <a:rPr lang="nl-NL" sz="1701" b="1" i="0" kern="1200" dirty="0" err="1">
                          <a:solidFill>
                            <a:schemeClr val="tx1"/>
                          </a:solidFill>
                          <a:effectLst/>
                          <a:latin typeface="+mn-lt"/>
                          <a:ea typeface="+mn-ea"/>
                          <a:cs typeface="+mn-cs"/>
                        </a:rPr>
                        <a:t>Saud</a:t>
                      </a:r>
                      <a:r>
                        <a:rPr lang="nl-NL" sz="1701" b="1" i="0" kern="1200" dirty="0">
                          <a:solidFill>
                            <a:schemeClr val="tx1"/>
                          </a:solidFill>
                          <a:effectLst/>
                          <a:latin typeface="+mn-lt"/>
                          <a:ea typeface="+mn-ea"/>
                          <a:cs typeface="+mn-cs"/>
                        </a:rPr>
                        <a:t> (15)</a:t>
                      </a:r>
                    </a:p>
                  </a:txBody>
                  <a:tcPr>
                    <a:solidFill>
                      <a:schemeClr val="bg1"/>
                    </a:solidFill>
                  </a:tcPr>
                </a:tc>
                <a:extLst>
                  <a:ext uri="{0D108BD9-81ED-4DB2-BD59-A6C34878D82A}">
                    <a16:rowId xmlns:a16="http://schemas.microsoft.com/office/drawing/2014/main" val="2425970359"/>
                  </a:ext>
                </a:extLst>
              </a:tr>
              <a:tr h="813779">
                <a:tc>
                  <a:txBody>
                    <a:bodyPr/>
                    <a:lstStyle/>
                    <a:p>
                      <a:pPr marL="0" marR="0" lvl="0" indent="0" algn="ctr" defTabSz="864108" rtl="0" eaLnBrk="1" fontAlgn="auto" latinLnBrk="0" hangingPunct="1">
                        <a:lnSpc>
                          <a:spcPct val="100000"/>
                        </a:lnSpc>
                        <a:spcBef>
                          <a:spcPts val="0"/>
                        </a:spcBef>
                        <a:spcAft>
                          <a:spcPts val="0"/>
                        </a:spcAft>
                        <a:buClrTx/>
                        <a:buSzTx/>
                        <a:buFontTx/>
                        <a:buNone/>
                        <a:tabLst/>
                        <a:defRPr/>
                      </a:pPr>
                      <a:endParaRPr lang="nl-NL" sz="2000" b="1" i="0" kern="1200" dirty="0">
                        <a:solidFill>
                          <a:schemeClr val="tx1"/>
                        </a:solidFill>
                        <a:effectLst/>
                        <a:latin typeface="+mn-lt"/>
                        <a:ea typeface="+mn-ea"/>
                        <a:cs typeface="+mn-cs"/>
                      </a:endParaRPr>
                    </a:p>
                  </a:txBody>
                  <a:tcPr>
                    <a:solidFill>
                      <a:schemeClr val="bg1"/>
                    </a:solidFill>
                  </a:tcPr>
                </a:tc>
                <a:tc>
                  <a:txBody>
                    <a:bodyPr/>
                    <a:lstStyle/>
                    <a:p>
                      <a:pPr marL="0" marR="0" lvl="0" indent="0" algn="l" defTabSz="864108" rtl="0" eaLnBrk="1" fontAlgn="auto" latinLnBrk="0" hangingPunct="1">
                        <a:lnSpc>
                          <a:spcPct val="100000"/>
                        </a:lnSpc>
                        <a:spcBef>
                          <a:spcPts val="0"/>
                        </a:spcBef>
                        <a:spcAft>
                          <a:spcPts val="0"/>
                        </a:spcAft>
                        <a:buClrTx/>
                        <a:buSzTx/>
                        <a:buFontTx/>
                        <a:buNone/>
                        <a:tabLst/>
                        <a:defRPr/>
                      </a:pPr>
                      <a:r>
                        <a:rPr lang="nl-NL" sz="1701" b="0" i="0" kern="1200" dirty="0">
                          <a:solidFill>
                            <a:schemeClr val="tx1"/>
                          </a:solidFill>
                          <a:effectLst/>
                          <a:latin typeface="+mn-lt"/>
                          <a:ea typeface="+mn-ea"/>
                          <a:cs typeface="+mn-cs"/>
                        </a:rPr>
                        <a:t>Ik word gelukkig als ik iets bereik waarvoor ik hard mijn best heb gedaan. Dat kan een goed cijfer op school zijn, winnen met voetbal of het geld dat ik verdien met mijn bijbaantje. </a:t>
                      </a:r>
                      <a:r>
                        <a:rPr lang="nl-NL" sz="1701" b="1" i="0" kern="1200" dirty="0">
                          <a:solidFill>
                            <a:schemeClr val="tx1"/>
                          </a:solidFill>
                          <a:effectLst/>
                          <a:latin typeface="+mn-lt"/>
                          <a:ea typeface="+mn-ea"/>
                          <a:cs typeface="+mn-cs"/>
                        </a:rPr>
                        <a:t>Sanne (16) </a:t>
                      </a:r>
                      <a:endParaRPr lang="nl-NL" sz="1701" b="0" i="0" kern="1200" dirty="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val="616825124"/>
                  </a:ext>
                </a:extLst>
              </a:tr>
            </a:tbl>
          </a:graphicData>
        </a:graphic>
      </p:graphicFrame>
      <p:sp>
        <p:nvSpPr>
          <p:cNvPr id="4" name="Rectangle 13">
            <a:extLst>
              <a:ext uri="{FF2B5EF4-FFF2-40B4-BE49-F238E27FC236}">
                <a16:creationId xmlns:a16="http://schemas.microsoft.com/office/drawing/2014/main" id="{9B359172-CCD4-FE14-A109-6D5F34B3A9BC}"/>
              </a:ext>
            </a:extLst>
          </p:cNvPr>
          <p:cNvSpPr/>
          <p:nvPr/>
        </p:nvSpPr>
        <p:spPr>
          <a:xfrm>
            <a:off x="521057" y="1341498"/>
            <a:ext cx="7478039" cy="149065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spcAft>
                <a:spcPts val="800"/>
              </a:spcAft>
            </a:pPr>
            <a:r>
              <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rPr>
              <a:t>Lees de uitspraken nog een keer goed door en maak er een top 6 van. Voor de uitspraak die je het meest aanspreekt, zet je een 1.  Voor de uitspraak die je daarna het meest aanspreekt, zet je een 2. Etc. Voor de uitspraak die je het minst aanspreekt, zet je een 6. </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8325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19208" y="872921"/>
            <a:ext cx="881379"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54563" y="716316"/>
            <a:ext cx="851072"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LUISTEREN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ZoneTexte 1">
            <a:extLst>
              <a:ext uri="{FF2B5EF4-FFF2-40B4-BE49-F238E27FC236}">
                <a16:creationId xmlns:a16="http://schemas.microsoft.com/office/drawing/2014/main" id="{3CDFD8FD-467B-F52E-CEE9-CA083F54D5B0}"/>
              </a:ext>
            </a:extLst>
          </p:cNvPr>
          <p:cNvSpPr txBox="1"/>
          <p:nvPr/>
        </p:nvSpPr>
        <p:spPr>
          <a:xfrm>
            <a:off x="619208" y="1732349"/>
            <a:ext cx="7393976"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sz="2000" dirty="0" err="1">
                <a:cs typeface="Segoe UI" panose="020B0502040204020203" pitchFamily="34" charset="0"/>
              </a:rPr>
              <a:t>Saud</a:t>
            </a:r>
            <a:r>
              <a:rPr lang="nl-NL" sz="2000" dirty="0">
                <a:cs typeface="Segoe UI" panose="020B0502040204020203" pitchFamily="34" charset="0"/>
              </a:rPr>
              <a:t> (van dia 9) spreekt over stress op school. We weten dat school stress factor 1 is. </a:t>
            </a:r>
            <a:r>
              <a:rPr lang="nl-NL" sz="2000" b="0" i="0" dirty="0">
                <a:solidFill>
                  <a:srgbClr val="000000"/>
                </a:solidFill>
                <a:effectLst/>
              </a:rPr>
              <a:t>Kijk naar </a:t>
            </a:r>
            <a:r>
              <a:rPr lang="nl-NL" sz="2000" b="0" i="0" dirty="0">
                <a:solidFill>
                  <a:srgbClr val="000000"/>
                </a:solidFill>
                <a:effectLst/>
                <a:hlinkClick r:id="rId2"/>
              </a:rPr>
              <a:t>het fragment</a:t>
            </a:r>
            <a:r>
              <a:rPr lang="nl-NL" sz="2000" b="0" i="0" dirty="0">
                <a:solidFill>
                  <a:srgbClr val="000000"/>
                </a:solidFill>
                <a:effectLst/>
              </a:rPr>
              <a:t>. Welke redenen hoor je voor stress op school. </a:t>
            </a:r>
            <a:r>
              <a:rPr lang="nl-NL" sz="2000" dirty="0">
                <a:solidFill>
                  <a:srgbClr val="000000"/>
                </a:solidFill>
              </a:rPr>
              <a:t>Kies uit de top 10 van schoolstress in Nederland! </a:t>
            </a:r>
            <a:endParaRPr lang="nl-NL" sz="2000" dirty="0">
              <a:cs typeface="Segoe UI" panose="020B0502040204020203" pitchFamily="34" charset="0"/>
            </a:endParaRPr>
          </a:p>
        </p:txBody>
      </p:sp>
      <p:sp>
        <p:nvSpPr>
          <p:cNvPr id="3" name="Tekstvak 2">
            <a:extLst>
              <a:ext uri="{FF2B5EF4-FFF2-40B4-BE49-F238E27FC236}">
                <a16:creationId xmlns:a16="http://schemas.microsoft.com/office/drawing/2014/main" id="{C311AD9F-1BC5-E47B-81EB-DB7668B4681C}"/>
              </a:ext>
            </a:extLst>
          </p:cNvPr>
          <p:cNvSpPr txBox="1"/>
          <p:nvPr/>
        </p:nvSpPr>
        <p:spPr>
          <a:xfrm>
            <a:off x="557143" y="6112836"/>
            <a:ext cx="7420245" cy="3170099"/>
          </a:xfrm>
          <a:prstGeom prst="rect">
            <a:avLst/>
          </a:prstGeom>
          <a:solidFill>
            <a:schemeClr val="bg1"/>
          </a:solidFill>
        </p:spPr>
        <p:txBody>
          <a:bodyPr wrap="square">
            <a:spAutoFit/>
          </a:bodyPr>
          <a:lstStyle/>
          <a:p>
            <a:pPr marL="342900" indent="-342900" algn="l">
              <a:buFont typeface="Wingdings" panose="05000000000000000000" pitchFamily="2" charset="2"/>
              <a:buChar char="q"/>
            </a:pPr>
            <a:r>
              <a:rPr lang="nl-NL" sz="2000" b="0" i="0" dirty="0">
                <a:effectLst/>
                <a:ea typeface="Cambria" panose="02040503050406030204" pitchFamily="18" charset="0"/>
              </a:rPr>
              <a:t>Studiepunten</a:t>
            </a:r>
          </a:p>
          <a:p>
            <a:pPr marL="342900" indent="-342900" algn="l">
              <a:buFont typeface="Wingdings" panose="05000000000000000000" pitchFamily="2" charset="2"/>
              <a:buChar char="q"/>
            </a:pPr>
            <a:r>
              <a:rPr lang="nl-NL" sz="2000" dirty="0">
                <a:ea typeface="Cambria" panose="02040503050406030204" pitchFamily="18" charset="0"/>
              </a:rPr>
              <a:t>Huiswerk</a:t>
            </a:r>
            <a:endParaRPr lang="nl-NL" sz="2000" b="0" i="0" dirty="0">
              <a:effectLst/>
              <a:ea typeface="Cambria" panose="02040503050406030204" pitchFamily="18" charset="0"/>
            </a:endParaRPr>
          </a:p>
          <a:p>
            <a:pPr marL="342900" indent="-342900" algn="l">
              <a:buFont typeface="Wingdings" panose="05000000000000000000" pitchFamily="2" charset="2"/>
              <a:buChar char="q"/>
            </a:pPr>
            <a:r>
              <a:rPr lang="nl-NL" sz="2000" b="0" i="0" dirty="0">
                <a:effectLst/>
                <a:ea typeface="Cambria" panose="02040503050406030204" pitchFamily="18" charset="0"/>
              </a:rPr>
              <a:t>Examens</a:t>
            </a:r>
            <a:r>
              <a:rPr lang="nl-NL" sz="2000" dirty="0">
                <a:ea typeface="Cambria" panose="02040503050406030204" pitchFamily="18" charset="0"/>
              </a:rPr>
              <a:t> </a:t>
            </a:r>
          </a:p>
          <a:p>
            <a:pPr marL="342900" indent="-342900" algn="l">
              <a:buFont typeface="Wingdings" panose="05000000000000000000" pitchFamily="2" charset="2"/>
              <a:buChar char="q"/>
            </a:pPr>
            <a:r>
              <a:rPr lang="nl-NL" sz="2000" dirty="0">
                <a:ea typeface="Cambria" panose="02040503050406030204" pitchFamily="18" charset="0"/>
              </a:rPr>
              <a:t>Toetsen</a:t>
            </a:r>
          </a:p>
          <a:p>
            <a:pPr marL="342900" indent="-342900" algn="l">
              <a:buFont typeface="Wingdings" panose="05000000000000000000" pitchFamily="2" charset="2"/>
              <a:buChar char="q"/>
            </a:pPr>
            <a:r>
              <a:rPr lang="nl-NL" sz="2000" dirty="0">
                <a:ea typeface="Cambria" panose="02040503050406030204" pitchFamily="18" charset="0"/>
              </a:rPr>
              <a:t>Spreekbeurten/presentaties</a:t>
            </a:r>
          </a:p>
          <a:p>
            <a:pPr marL="342900" indent="-342900" algn="l">
              <a:buFont typeface="Wingdings" panose="05000000000000000000" pitchFamily="2" charset="2"/>
              <a:buChar char="q"/>
            </a:pPr>
            <a:r>
              <a:rPr lang="nl-NL" sz="2000" dirty="0">
                <a:ea typeface="Cambria" panose="02040503050406030204" pitchFamily="18" charset="0"/>
              </a:rPr>
              <a:t>Projectwerk (samenwerken met klasgenoten)</a:t>
            </a:r>
          </a:p>
          <a:p>
            <a:pPr marL="342900" indent="-342900" algn="l">
              <a:buFont typeface="Wingdings" panose="05000000000000000000" pitchFamily="2" charset="2"/>
              <a:buChar char="q"/>
            </a:pPr>
            <a:r>
              <a:rPr lang="nl-NL" sz="2000" dirty="0">
                <a:ea typeface="Cambria" panose="02040503050406030204" pitchFamily="18" charset="0"/>
              </a:rPr>
              <a:t>Druk van ouders</a:t>
            </a:r>
          </a:p>
          <a:p>
            <a:pPr marL="342900" indent="-342900" algn="l">
              <a:buFont typeface="Wingdings" panose="05000000000000000000" pitchFamily="2" charset="2"/>
              <a:buChar char="q"/>
            </a:pPr>
            <a:r>
              <a:rPr lang="nl-NL" sz="2000" dirty="0">
                <a:ea typeface="Cambria" panose="02040503050406030204" pitchFamily="18" charset="0"/>
              </a:rPr>
              <a:t>Schoolkeuze</a:t>
            </a:r>
          </a:p>
          <a:p>
            <a:pPr marL="342900" indent="-342900" algn="l">
              <a:buFont typeface="Wingdings" panose="05000000000000000000" pitchFamily="2" charset="2"/>
              <a:buChar char="q"/>
            </a:pPr>
            <a:r>
              <a:rPr lang="nl-NL" sz="2000" dirty="0">
                <a:ea typeface="Cambria" panose="02040503050406030204" pitchFamily="18" charset="0"/>
              </a:rPr>
              <a:t>‘Zeurende’ leraren</a:t>
            </a:r>
          </a:p>
          <a:p>
            <a:pPr marL="342900" indent="-342900" algn="l">
              <a:buFont typeface="Wingdings" panose="05000000000000000000" pitchFamily="2" charset="2"/>
              <a:buChar char="q"/>
            </a:pPr>
            <a:r>
              <a:rPr lang="nl-NL" sz="2000" dirty="0">
                <a:ea typeface="Cambria" panose="02040503050406030204" pitchFamily="18" charset="0"/>
              </a:rPr>
              <a:t>Jezelf vergelijken met anderen</a:t>
            </a:r>
            <a:endParaRPr lang="nl-NL" sz="2000" b="0" i="0" dirty="0">
              <a:effectLst/>
              <a:ea typeface="Cambria" panose="02040503050406030204" pitchFamily="18" charset="0"/>
            </a:endParaRPr>
          </a:p>
        </p:txBody>
      </p:sp>
      <p:pic>
        <p:nvPicPr>
          <p:cNvPr id="6" name="Afbeelding 5" descr="Afbeelding met tekst, binnen, plafond, persoon&#10;&#10;Automatisch gegenereerde beschrijving">
            <a:extLst>
              <a:ext uri="{FF2B5EF4-FFF2-40B4-BE49-F238E27FC236}">
                <a16:creationId xmlns:a16="http://schemas.microsoft.com/office/drawing/2014/main" id="{99D0D647-FF80-614A-4A5B-5276730F6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24" y="3022664"/>
            <a:ext cx="4819926" cy="2700000"/>
          </a:xfrm>
          <a:prstGeom prst="rect">
            <a:avLst/>
          </a:prstGeom>
        </p:spPr>
      </p:pic>
      <p:pic>
        <p:nvPicPr>
          <p:cNvPr id="8" name="Afbeelding 7">
            <a:hlinkClick r:id="rId2"/>
            <a:extLst>
              <a:ext uri="{FF2B5EF4-FFF2-40B4-BE49-F238E27FC236}">
                <a16:creationId xmlns:a16="http://schemas.microsoft.com/office/drawing/2014/main" id="{23A90C2E-64A5-AD13-0FBF-EA6ABCEBA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7889" y="4230164"/>
            <a:ext cx="939395" cy="624571"/>
          </a:xfrm>
          <a:prstGeom prst="rect">
            <a:avLst/>
          </a:prstGeom>
        </p:spPr>
      </p:pic>
    </p:spTree>
    <p:extLst>
      <p:ext uri="{BB962C8B-B14F-4D97-AF65-F5344CB8AC3E}">
        <p14:creationId xmlns:p14="http://schemas.microsoft.com/office/powerpoint/2010/main" val="159066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526094" y="638884"/>
            <a:ext cx="958342"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76955" y="493381"/>
            <a:ext cx="473486" cy="707886"/>
          </a:xfrm>
          <a:prstGeom prst="rect">
            <a:avLst/>
          </a:prstGeom>
          <a:noFill/>
        </p:spPr>
        <p:txBody>
          <a:bodyPr wrap="square" rtlCol="0">
            <a:spAutoFit/>
          </a:bodyPr>
          <a:lstStyle/>
          <a:p>
            <a:r>
              <a:rPr lang="en-US" sz="4000" dirty="0">
                <a:solidFill>
                  <a:schemeClr val="bg1"/>
                </a:solidFill>
              </a:rPr>
              <a:t>4</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A873B435-AE20-4B03-B3E3-9DBBB88B8BC4}"/>
              </a:ext>
            </a:extLst>
          </p:cNvPr>
          <p:cNvSpPr txBox="1"/>
          <p:nvPr/>
        </p:nvSpPr>
        <p:spPr>
          <a:xfrm>
            <a:off x="1536211" y="638884"/>
            <a:ext cx="67237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WOORDENSCHAT</a:t>
            </a:r>
          </a:p>
        </p:txBody>
      </p:sp>
      <p:sp>
        <p:nvSpPr>
          <p:cNvPr id="4" name="Rectangle 13">
            <a:extLst>
              <a:ext uri="{FF2B5EF4-FFF2-40B4-BE49-F238E27FC236}">
                <a16:creationId xmlns:a16="http://schemas.microsoft.com/office/drawing/2014/main" id="{9B359172-CCD4-FE14-A109-6D5F34B3A9BC}"/>
              </a:ext>
            </a:extLst>
          </p:cNvPr>
          <p:cNvSpPr/>
          <p:nvPr/>
        </p:nvSpPr>
        <p:spPr>
          <a:xfrm>
            <a:off x="521057" y="1301243"/>
            <a:ext cx="4865135" cy="247128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spcAft>
                <a:spcPts val="800"/>
              </a:spcAft>
            </a:pPr>
            <a:r>
              <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rPr>
              <a:t>Vergelijk je top 6 met je partner! Wie heeft zij/hij gekozen? Schrijf daarna samen 5 activiteiten op waar jullie gelukkig van worden. Kijk in de teksten en bedenk zelf dingen. Daarna maakt de klas op het bord een mindmap. Neem de mindmap over maar zet een streep onder de 5 activiteiten die jij het belangrijkste vindt.</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hthoek 7">
            <a:extLst>
              <a:ext uri="{FF2B5EF4-FFF2-40B4-BE49-F238E27FC236}">
                <a16:creationId xmlns:a16="http://schemas.microsoft.com/office/drawing/2014/main" id="{EDA0FB88-71C8-1E38-5253-FEFDEF35410E}"/>
              </a:ext>
            </a:extLst>
          </p:cNvPr>
          <p:cNvSpPr/>
          <p:nvPr/>
        </p:nvSpPr>
        <p:spPr>
          <a:xfrm>
            <a:off x="2584107" y="5452888"/>
            <a:ext cx="3496578" cy="801666"/>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nl-NL" sz="36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GELUK</a:t>
            </a:r>
          </a:p>
        </p:txBody>
      </p:sp>
      <p:sp>
        <p:nvSpPr>
          <p:cNvPr id="12" name="Tekstballon: rechthoek 11">
            <a:extLst>
              <a:ext uri="{FF2B5EF4-FFF2-40B4-BE49-F238E27FC236}">
                <a16:creationId xmlns:a16="http://schemas.microsoft.com/office/drawing/2014/main" id="{D2E1E0E6-6402-EFF2-F844-2EB9C74F414D}"/>
              </a:ext>
            </a:extLst>
          </p:cNvPr>
          <p:cNvSpPr/>
          <p:nvPr/>
        </p:nvSpPr>
        <p:spPr>
          <a:xfrm>
            <a:off x="5709202" y="3152101"/>
            <a:ext cx="2227795" cy="490800"/>
          </a:xfrm>
          <a:prstGeom prst="wedgeRectCallout">
            <a:avLst>
              <a:gd name="adj1" fmla="val -68698"/>
              <a:gd name="adj2" fmla="val 4422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u="sng" dirty="0"/>
              <a:t>shoppen</a:t>
            </a:r>
            <a:endParaRPr lang="nl-NL" dirty="0"/>
          </a:p>
        </p:txBody>
      </p:sp>
      <p:sp>
        <p:nvSpPr>
          <p:cNvPr id="20" name="Tekstballon: rechthoek 19">
            <a:extLst>
              <a:ext uri="{FF2B5EF4-FFF2-40B4-BE49-F238E27FC236}">
                <a16:creationId xmlns:a16="http://schemas.microsoft.com/office/drawing/2014/main" id="{3C3C0790-846D-7110-1892-501C4F8818D4}"/>
              </a:ext>
            </a:extLst>
          </p:cNvPr>
          <p:cNvSpPr/>
          <p:nvPr/>
        </p:nvSpPr>
        <p:spPr>
          <a:xfrm>
            <a:off x="521056" y="4088696"/>
            <a:ext cx="2533569" cy="900000"/>
          </a:xfrm>
          <a:prstGeom prst="wedgeRectCallout">
            <a:avLst>
              <a:gd name="adj1" fmla="val 47457"/>
              <a:gd name="adj2" fmla="val 12690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u="sng" dirty="0"/>
              <a:t>kletsen/chillen met vrienden</a:t>
            </a:r>
          </a:p>
        </p:txBody>
      </p:sp>
      <p:sp>
        <p:nvSpPr>
          <p:cNvPr id="21" name="Tekstballon: rechthoek 20">
            <a:extLst>
              <a:ext uri="{FF2B5EF4-FFF2-40B4-BE49-F238E27FC236}">
                <a16:creationId xmlns:a16="http://schemas.microsoft.com/office/drawing/2014/main" id="{58C40BFB-54A9-27B1-2CB5-A53CF2BAF445}"/>
              </a:ext>
            </a:extLst>
          </p:cNvPr>
          <p:cNvSpPr/>
          <p:nvPr/>
        </p:nvSpPr>
        <p:spPr>
          <a:xfrm>
            <a:off x="521056" y="6451211"/>
            <a:ext cx="2388228" cy="900000"/>
          </a:xfrm>
          <a:prstGeom prst="wedgeRectCallout">
            <a:avLst>
              <a:gd name="adj1" fmla="val 61669"/>
              <a:gd name="adj2" fmla="val -1144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u="sng" dirty="0"/>
              <a:t>buiten slenteren</a:t>
            </a:r>
          </a:p>
        </p:txBody>
      </p:sp>
      <p:sp>
        <p:nvSpPr>
          <p:cNvPr id="22" name="Tekstballon: rechthoek 21">
            <a:extLst>
              <a:ext uri="{FF2B5EF4-FFF2-40B4-BE49-F238E27FC236}">
                <a16:creationId xmlns:a16="http://schemas.microsoft.com/office/drawing/2014/main" id="{4723679E-D7AD-A06D-1D17-37B6FEA40DB9}"/>
              </a:ext>
            </a:extLst>
          </p:cNvPr>
          <p:cNvSpPr/>
          <p:nvPr/>
        </p:nvSpPr>
        <p:spPr>
          <a:xfrm>
            <a:off x="6148257" y="6554941"/>
            <a:ext cx="1834388" cy="563671"/>
          </a:xfrm>
          <a:prstGeom prst="wedgeRectCallout">
            <a:avLst>
              <a:gd name="adj1" fmla="val -126917"/>
              <a:gd name="adj2" fmla="val -13720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u="sng" dirty="0"/>
              <a:t>muziek luisteren</a:t>
            </a:r>
          </a:p>
        </p:txBody>
      </p:sp>
      <p:sp>
        <p:nvSpPr>
          <p:cNvPr id="23" name="Tekstballon: rechthoek 22">
            <a:extLst>
              <a:ext uri="{FF2B5EF4-FFF2-40B4-BE49-F238E27FC236}">
                <a16:creationId xmlns:a16="http://schemas.microsoft.com/office/drawing/2014/main" id="{F9B71890-37DD-3B2D-92EC-907E77150F7F}"/>
              </a:ext>
            </a:extLst>
          </p:cNvPr>
          <p:cNvSpPr/>
          <p:nvPr/>
        </p:nvSpPr>
        <p:spPr>
          <a:xfrm>
            <a:off x="1352810" y="8124867"/>
            <a:ext cx="2517731" cy="900000"/>
          </a:xfrm>
          <a:prstGeom prst="wedgeRectCallout">
            <a:avLst>
              <a:gd name="adj1" fmla="val 26017"/>
              <a:gd name="adj2" fmla="val -27932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u="sng" dirty="0"/>
              <a:t>goede cijfers halen</a:t>
            </a:r>
          </a:p>
        </p:txBody>
      </p:sp>
      <p:sp>
        <p:nvSpPr>
          <p:cNvPr id="6" name="Tekstvak 5">
            <a:extLst>
              <a:ext uri="{FF2B5EF4-FFF2-40B4-BE49-F238E27FC236}">
                <a16:creationId xmlns:a16="http://schemas.microsoft.com/office/drawing/2014/main" id="{F9F88689-F19B-D4CE-5624-3BF2491BE12F}"/>
              </a:ext>
            </a:extLst>
          </p:cNvPr>
          <p:cNvSpPr txBox="1"/>
          <p:nvPr/>
        </p:nvSpPr>
        <p:spPr>
          <a:xfrm rot="1051332">
            <a:off x="5689056" y="1171068"/>
            <a:ext cx="2328205" cy="1077218"/>
          </a:xfrm>
          <a:prstGeom prst="rect">
            <a:avLst/>
          </a:prstGeom>
          <a:solidFill>
            <a:srgbClr val="FFFF00"/>
          </a:solidFill>
        </p:spPr>
        <p:txBody>
          <a:bodyPr wrap="square" rtlCol="0">
            <a:spAutoFit/>
          </a:bodyPr>
          <a:lstStyle/>
          <a:p>
            <a:r>
              <a:rPr lang="nl-NL" sz="1600" dirty="0"/>
              <a:t>N.B. We stellen in deze les soms persoonlijke vragen. Je mag de antwoorden verzinnen.</a:t>
            </a:r>
          </a:p>
        </p:txBody>
      </p:sp>
      <p:pic>
        <p:nvPicPr>
          <p:cNvPr id="7" name="Picture 44" descr="A picture containing light&#10;&#10;Description automatically generated">
            <a:extLst>
              <a:ext uri="{FF2B5EF4-FFF2-40B4-BE49-F238E27FC236}">
                <a16:creationId xmlns:a16="http://schemas.microsoft.com/office/drawing/2014/main" id="{3D74BFC9-2B56-6205-A794-97FD0F025E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14" t="21415" r="18713" b="34942"/>
          <a:stretch/>
        </p:blipFill>
        <p:spPr>
          <a:xfrm rot="20823052">
            <a:off x="7544238" y="1209204"/>
            <a:ext cx="588587" cy="601265"/>
          </a:xfrm>
          <a:prstGeom prst="rect">
            <a:avLst/>
          </a:prstGeom>
        </p:spPr>
      </p:pic>
      <p:sp>
        <p:nvSpPr>
          <p:cNvPr id="2" name="Tekstballon: rechthoek 1">
            <a:extLst>
              <a:ext uri="{FF2B5EF4-FFF2-40B4-BE49-F238E27FC236}">
                <a16:creationId xmlns:a16="http://schemas.microsoft.com/office/drawing/2014/main" id="{EAB813E3-3676-D0FE-80C5-466AFD457A4F}"/>
              </a:ext>
            </a:extLst>
          </p:cNvPr>
          <p:cNvSpPr/>
          <p:nvPr/>
        </p:nvSpPr>
        <p:spPr>
          <a:xfrm>
            <a:off x="3158397" y="4232411"/>
            <a:ext cx="2227795" cy="653682"/>
          </a:xfrm>
          <a:prstGeom prst="wedgeRectCallout">
            <a:avLst>
              <a:gd name="adj1" fmla="val -25967"/>
              <a:gd name="adj2" fmla="val 15173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u="sng" dirty="0"/>
              <a:t>terrasje pakken</a:t>
            </a:r>
            <a:endParaRPr lang="nl-NL" dirty="0"/>
          </a:p>
        </p:txBody>
      </p:sp>
      <p:sp>
        <p:nvSpPr>
          <p:cNvPr id="3" name="Tekstballon: rechthoek 2">
            <a:extLst>
              <a:ext uri="{FF2B5EF4-FFF2-40B4-BE49-F238E27FC236}">
                <a16:creationId xmlns:a16="http://schemas.microsoft.com/office/drawing/2014/main" id="{8559E1C1-8EDC-9DFE-3D77-12AC34028491}"/>
              </a:ext>
            </a:extLst>
          </p:cNvPr>
          <p:cNvSpPr/>
          <p:nvPr/>
        </p:nvSpPr>
        <p:spPr>
          <a:xfrm>
            <a:off x="4221245" y="8186998"/>
            <a:ext cx="1834388" cy="900000"/>
          </a:xfrm>
          <a:prstGeom prst="wedgeRectCallout">
            <a:avLst>
              <a:gd name="adj1" fmla="val -62729"/>
              <a:gd name="adj2" fmla="val -27194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u="sng" dirty="0"/>
              <a:t>mooi weer</a:t>
            </a:r>
          </a:p>
        </p:txBody>
      </p:sp>
      <p:sp>
        <p:nvSpPr>
          <p:cNvPr id="10" name="Tekstballon: rechthoek 9">
            <a:extLst>
              <a:ext uri="{FF2B5EF4-FFF2-40B4-BE49-F238E27FC236}">
                <a16:creationId xmlns:a16="http://schemas.microsoft.com/office/drawing/2014/main" id="{B97AC622-CF83-5CDF-6122-D0F1628AFE1D}"/>
              </a:ext>
            </a:extLst>
          </p:cNvPr>
          <p:cNvSpPr/>
          <p:nvPr/>
        </p:nvSpPr>
        <p:spPr>
          <a:xfrm>
            <a:off x="5390392" y="7475031"/>
            <a:ext cx="2227794" cy="563671"/>
          </a:xfrm>
          <a:prstGeom prst="wedgeRectCallout">
            <a:avLst>
              <a:gd name="adj1" fmla="val -90811"/>
              <a:gd name="adj2" fmla="val -26609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u="sng" dirty="0"/>
              <a:t>iets bereiken</a:t>
            </a:r>
          </a:p>
        </p:txBody>
      </p:sp>
      <p:sp>
        <p:nvSpPr>
          <p:cNvPr id="11" name="Tekstballon: rechthoek 10">
            <a:extLst>
              <a:ext uri="{FF2B5EF4-FFF2-40B4-BE49-F238E27FC236}">
                <a16:creationId xmlns:a16="http://schemas.microsoft.com/office/drawing/2014/main" id="{79AFA82D-2E95-2B03-3880-0CE645541A92}"/>
              </a:ext>
            </a:extLst>
          </p:cNvPr>
          <p:cNvSpPr/>
          <p:nvPr/>
        </p:nvSpPr>
        <p:spPr>
          <a:xfrm>
            <a:off x="5891912" y="4858417"/>
            <a:ext cx="2227795" cy="332844"/>
          </a:xfrm>
          <a:prstGeom prst="wedgeRectCallout">
            <a:avLst>
              <a:gd name="adj1" fmla="val -70385"/>
              <a:gd name="adj2" fmla="val 25187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u="sng" dirty="0"/>
              <a:t>geld verdienen </a:t>
            </a:r>
            <a:endParaRPr lang="nl-NL" dirty="0"/>
          </a:p>
        </p:txBody>
      </p:sp>
      <p:sp>
        <p:nvSpPr>
          <p:cNvPr id="13" name="Tekstballon: rechthoek 12">
            <a:extLst>
              <a:ext uri="{FF2B5EF4-FFF2-40B4-BE49-F238E27FC236}">
                <a16:creationId xmlns:a16="http://schemas.microsoft.com/office/drawing/2014/main" id="{17F12D0C-2864-9CD7-B6D6-1ACCC612AFD5}"/>
              </a:ext>
            </a:extLst>
          </p:cNvPr>
          <p:cNvSpPr/>
          <p:nvPr/>
        </p:nvSpPr>
        <p:spPr>
          <a:xfrm>
            <a:off x="524220" y="5336836"/>
            <a:ext cx="1657180" cy="653682"/>
          </a:xfrm>
          <a:prstGeom prst="wedgeRectCallout">
            <a:avLst>
              <a:gd name="adj1" fmla="val 96483"/>
              <a:gd name="adj2" fmla="val 3868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u="sng" dirty="0"/>
              <a:t>niets doen</a:t>
            </a:r>
            <a:endParaRPr lang="nl-NL" dirty="0"/>
          </a:p>
        </p:txBody>
      </p:sp>
    </p:spTree>
    <p:extLst>
      <p:ext uri="{BB962C8B-B14F-4D97-AF65-F5344CB8AC3E}">
        <p14:creationId xmlns:p14="http://schemas.microsoft.com/office/powerpoint/2010/main" val="382821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19208" y="872921"/>
            <a:ext cx="881379"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54563" y="716316"/>
            <a:ext cx="851072"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LUISTEREN EN LEZEN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C311AD9F-1BC5-E47B-81EB-DB7668B4681C}"/>
              </a:ext>
            </a:extLst>
          </p:cNvPr>
          <p:cNvSpPr txBox="1"/>
          <p:nvPr/>
        </p:nvSpPr>
        <p:spPr>
          <a:xfrm>
            <a:off x="566670" y="4444707"/>
            <a:ext cx="7454885" cy="4770537"/>
          </a:xfrm>
          <a:prstGeom prst="rect">
            <a:avLst/>
          </a:prstGeom>
          <a:solidFill>
            <a:schemeClr val="bg1"/>
          </a:solidFill>
        </p:spPr>
        <p:txBody>
          <a:bodyPr wrap="square">
            <a:spAutoFit/>
          </a:bodyPr>
          <a:lstStyle/>
          <a:p>
            <a:r>
              <a:rPr lang="nl-NL" sz="1600" dirty="0">
                <a:effectLst/>
                <a:latin typeface="Calibri" panose="020F0502020204030204" pitchFamily="34" charset="0"/>
                <a:ea typeface="Calibri" panose="020F0502020204030204" pitchFamily="34" charset="0"/>
                <a:cs typeface="Arial" panose="020B0604020202020204" pitchFamily="34" charset="0"/>
              </a:rPr>
              <a:t>Zenuwachtig gevoel in je buik. Niet lekker slapen en geen honger hebben. We hebben het allemaal wel eens: stress. En dat is niet zo fijn. Ja. Jullie lieten ons weten dat vooral het vele </a:t>
            </a:r>
            <a:r>
              <a:rPr lang="nl-NL" sz="16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huiswerk en de toetsen </a:t>
            </a:r>
            <a:r>
              <a:rPr lang="nl-NL" sz="1600" dirty="0">
                <a:effectLst/>
                <a:latin typeface="Calibri" panose="020F0502020204030204" pitchFamily="34" charset="0"/>
                <a:ea typeface="Calibri" panose="020F0502020204030204" pitchFamily="34" charset="0"/>
                <a:cs typeface="Arial" panose="020B0604020202020204" pitchFamily="34" charset="0"/>
              </a:rPr>
              <a:t>voor heel veel stress zorgen.</a:t>
            </a:r>
          </a:p>
          <a:p>
            <a:r>
              <a:rPr lang="nl-NL" sz="1600" dirty="0">
                <a:effectLst/>
                <a:latin typeface="Calibri" panose="020F0502020204030204" pitchFamily="34" charset="0"/>
                <a:ea typeface="Calibri" panose="020F0502020204030204" pitchFamily="34" charset="0"/>
                <a:cs typeface="Arial" panose="020B0604020202020204" pitchFamily="34" charset="0"/>
              </a:rPr>
              <a:t>Heb jij wel eens last van stress? </a:t>
            </a:r>
            <a:r>
              <a:rPr lang="nl-NL" sz="1600" dirty="0">
                <a:effectLst/>
                <a:latin typeface="Calibri" panose="020F0502020204030204" pitchFamily="34" charset="0"/>
                <a:ea typeface="Calibri" panose="020F0502020204030204" pitchFamily="34" charset="0"/>
                <a:cs typeface="Times New Roman" panose="02020603050405020304" pitchFamily="18" charset="0"/>
              </a:rPr>
              <a:t>Ja, heel erg.  Als </a:t>
            </a:r>
            <a:r>
              <a:rPr lang="nl-N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mijn moeder vraagt om iets beter mijn best te doen op school </a:t>
            </a:r>
            <a:r>
              <a:rPr lang="nl-NL" sz="1600" dirty="0">
                <a:effectLst/>
                <a:latin typeface="Calibri" panose="020F0502020204030204" pitchFamily="34" charset="0"/>
                <a:ea typeface="Calibri" panose="020F0502020204030204" pitchFamily="34" charset="0"/>
                <a:cs typeface="Times New Roman" panose="02020603050405020304" pitchFamily="18" charset="0"/>
              </a:rPr>
              <a:t>en ik heb dan geen zin, </a:t>
            </a:r>
            <a:r>
              <a:rPr lang="nl-N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dat is het wel stress</a:t>
            </a:r>
            <a:r>
              <a:rPr lang="nl-NL" sz="1600" dirty="0">
                <a:effectLst/>
                <a:latin typeface="Calibri" panose="020F0502020204030204" pitchFamily="34" charset="0"/>
                <a:ea typeface="Calibri" panose="020F0502020204030204" pitchFamily="34" charset="0"/>
                <a:cs typeface="Times New Roman" panose="02020603050405020304" pitchFamily="18" charset="0"/>
              </a:rPr>
              <a:t>.</a:t>
            </a:r>
          </a:p>
          <a:p>
            <a:r>
              <a:rPr lang="nl-NL" sz="1600" dirty="0">
                <a:effectLst/>
                <a:latin typeface="Calibri" panose="020F0502020204030204" pitchFamily="34" charset="0"/>
                <a:ea typeface="Calibri" panose="020F0502020204030204" pitchFamily="34" charset="0"/>
                <a:cs typeface="Arial" panose="020B0604020202020204" pitchFamily="34" charset="0"/>
              </a:rPr>
              <a:t>Wij hebben ook wel eens stress, maar dan vooral voor werk. Bijvoorbeeld wanneer een video morgen echt klaar moet zijn en je nog heel veel moet doen. </a:t>
            </a:r>
          </a:p>
          <a:p>
            <a:r>
              <a:rPr lang="nl-NL" sz="1600" dirty="0">
                <a:effectLst/>
                <a:latin typeface="Calibri" panose="020F0502020204030204" pitchFamily="34" charset="0"/>
                <a:ea typeface="Calibri" panose="020F0502020204030204" pitchFamily="34" charset="0"/>
                <a:cs typeface="Arial" panose="020B0604020202020204" pitchFamily="34" charset="0"/>
              </a:rPr>
              <a:t>Ja, dat is wel stress inderdaad. Maar op de middelbare school is dat net even anders. Daar draait alles om </a:t>
            </a:r>
            <a:r>
              <a:rPr lang="nl-NL" sz="16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cijfers</a:t>
            </a:r>
            <a:r>
              <a:rPr lang="nl-NL" sz="1600" dirty="0">
                <a:effectLst/>
                <a:latin typeface="Calibri" panose="020F0502020204030204" pitchFamily="34" charset="0"/>
                <a:ea typeface="Calibri" panose="020F0502020204030204" pitchFamily="34" charset="0"/>
                <a:cs typeface="Arial" panose="020B0604020202020204" pitchFamily="34" charset="0"/>
              </a:rPr>
              <a:t>. En moet je net op dat ene moment </a:t>
            </a:r>
            <a:r>
              <a:rPr lang="nl-NL" sz="16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van je toets ‘shinen’. </a:t>
            </a:r>
            <a:r>
              <a:rPr lang="nl-NL" sz="1600" dirty="0">
                <a:effectLst/>
                <a:latin typeface="Calibri" panose="020F0502020204030204" pitchFamily="34" charset="0"/>
                <a:ea typeface="Calibri" panose="020F0502020204030204" pitchFamily="34" charset="0"/>
                <a:cs typeface="Arial" panose="020B0604020202020204" pitchFamily="34" charset="0"/>
              </a:rPr>
              <a:t>Ja, dat geeft best veel druk. </a:t>
            </a:r>
          </a:p>
          <a:p>
            <a:r>
              <a:rPr lang="nl-NL" sz="1600" dirty="0">
                <a:effectLst/>
                <a:latin typeface="Calibri" panose="020F0502020204030204" pitchFamily="34" charset="0"/>
                <a:ea typeface="Calibri" panose="020F0502020204030204" pitchFamily="34" charset="0"/>
                <a:cs typeface="Arial" panose="020B0604020202020204" pitchFamily="34" charset="0"/>
              </a:rPr>
              <a:t>Heb jij wel eens last van stress? </a:t>
            </a:r>
          </a:p>
          <a:p>
            <a:pPr marL="342900" lvl="0" indent="-342900">
              <a:buFont typeface="Calibri" panose="020F0502020204030204" pitchFamily="34" charset="0"/>
              <a:buChar char="-"/>
            </a:pPr>
            <a:r>
              <a:rPr lang="nl-NL" sz="1600" dirty="0">
                <a:effectLst/>
                <a:latin typeface="Calibri" panose="020F0502020204030204" pitchFamily="34" charset="0"/>
                <a:ea typeface="Calibri" panose="020F0502020204030204" pitchFamily="34" charset="0"/>
                <a:cs typeface="Times New Roman" panose="02020603050405020304" pitchFamily="18" charset="0"/>
              </a:rPr>
              <a:t>Ja, heel erg. </a:t>
            </a:r>
          </a:p>
          <a:p>
            <a:pPr marL="342900" lvl="0" indent="-342900">
              <a:buFont typeface="Calibri" panose="020F0502020204030204" pitchFamily="34" charset="0"/>
              <a:buChar char="-"/>
            </a:pPr>
            <a:r>
              <a:rPr lang="nl-NL" sz="1600" dirty="0">
                <a:effectLst/>
                <a:latin typeface="Calibri" panose="020F0502020204030204" pitchFamily="34" charset="0"/>
                <a:ea typeface="Calibri" panose="020F0502020204030204" pitchFamily="34" charset="0"/>
                <a:cs typeface="Times New Roman" panose="02020603050405020304" pitchFamily="18" charset="0"/>
              </a:rPr>
              <a:t>De </a:t>
            </a:r>
            <a:r>
              <a:rPr lang="nl-N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docenten die zeuren gewoon een beetje</a:t>
            </a:r>
            <a:r>
              <a:rPr lang="nl-NL" sz="1600" dirty="0">
                <a:effectLst/>
                <a:latin typeface="Calibri" panose="020F0502020204030204" pitchFamily="34" charset="0"/>
                <a:ea typeface="Calibri" panose="020F0502020204030204" pitchFamily="34" charset="0"/>
                <a:cs typeface="Times New Roman" panose="02020603050405020304" pitchFamily="18" charset="0"/>
              </a:rPr>
              <a:t> af en toe aan mijn hoofd. Ja. Daar kan ik niet tegen. Daar krijg ik een beetje stress. </a:t>
            </a:r>
          </a:p>
          <a:p>
            <a:pPr marL="342900" lvl="0" indent="-342900">
              <a:buFont typeface="Calibri" panose="020F0502020204030204" pitchFamily="34" charset="0"/>
              <a:buChar char="-"/>
            </a:pPr>
            <a:r>
              <a:rPr lang="nl-NL" sz="1600" dirty="0">
                <a:effectLst/>
                <a:latin typeface="Calibri" panose="020F0502020204030204" pitchFamily="34" charset="0"/>
                <a:ea typeface="Calibri" panose="020F0502020204030204" pitchFamily="34" charset="0"/>
                <a:cs typeface="Times New Roman" panose="02020603050405020304" pitchFamily="18" charset="0"/>
              </a:rPr>
              <a:t>School is hoofdpijn.</a:t>
            </a:r>
          </a:p>
          <a:p>
            <a:pPr marL="342900" lvl="0" indent="-342900">
              <a:buFont typeface="Calibri" panose="020F0502020204030204" pitchFamily="34" charset="0"/>
              <a:buChar char="-"/>
            </a:pPr>
            <a:r>
              <a:rPr lang="nl-NL" sz="1600" dirty="0">
                <a:effectLst/>
                <a:latin typeface="Calibri" panose="020F0502020204030204" pitchFamily="34" charset="0"/>
                <a:ea typeface="Calibri" panose="020F0502020204030204" pitchFamily="34" charset="0"/>
                <a:cs typeface="Times New Roman" panose="02020603050405020304" pitchFamily="18" charset="0"/>
              </a:rPr>
              <a:t>Ook over </a:t>
            </a:r>
            <a:r>
              <a:rPr lang="nl-N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cijfers</a:t>
            </a:r>
            <a:r>
              <a:rPr lang="nl-NL" sz="1600" dirty="0">
                <a:effectLst/>
                <a:latin typeface="Calibri" panose="020F0502020204030204" pitchFamily="34" charset="0"/>
                <a:ea typeface="Calibri" panose="020F0502020204030204" pitchFamily="34" charset="0"/>
                <a:cs typeface="Times New Roman" panose="02020603050405020304" pitchFamily="18" charset="0"/>
              </a:rPr>
              <a:t>. Gewoon. Ga ik het wel halen? Haal ik mijn </a:t>
            </a:r>
            <a:r>
              <a:rPr lang="nl-NL"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studiepunten</a:t>
            </a:r>
            <a:r>
              <a:rPr lang="nl-NL" sz="16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Calibri" panose="020F0502020204030204" pitchFamily="34" charset="0"/>
              <a:buChar char="-"/>
            </a:pPr>
            <a:r>
              <a:rPr lang="nl-NL" sz="1600" dirty="0">
                <a:effectLst/>
                <a:latin typeface="Calibri" panose="020F0502020204030204" pitchFamily="34" charset="0"/>
                <a:ea typeface="Calibri" panose="020F0502020204030204" pitchFamily="34" charset="0"/>
                <a:cs typeface="Times New Roman" panose="02020603050405020304" pitchFamily="18" charset="0"/>
              </a:rPr>
              <a:t>Ik ben stressbestendig. Niet altijd. Maar ik doe mijn best erop. </a:t>
            </a:r>
          </a:p>
          <a:p>
            <a:pPr marL="342900" lvl="0" indent="-342900">
              <a:buFont typeface="Calibri" panose="020F0502020204030204" pitchFamily="34" charset="0"/>
              <a:buChar char="-"/>
            </a:pPr>
            <a:r>
              <a:rPr lang="nl-NL" sz="1600" dirty="0">
                <a:effectLst/>
                <a:latin typeface="Calibri" panose="020F0502020204030204" pitchFamily="34" charset="0"/>
                <a:ea typeface="Calibri" panose="020F0502020204030204" pitchFamily="34" charset="0"/>
                <a:cs typeface="Times New Roman" panose="02020603050405020304" pitchFamily="18" charset="0"/>
              </a:rPr>
              <a:t>Ik word helemaal niet lekker in mijn hoofd en zo. </a:t>
            </a:r>
          </a:p>
          <a:p>
            <a:pPr marL="342900" lvl="0" indent="-342900">
              <a:spcAft>
                <a:spcPts val="800"/>
              </a:spcAft>
              <a:buFont typeface="Calibri" panose="020F0502020204030204" pitchFamily="34" charset="0"/>
              <a:buChar char="-"/>
            </a:pPr>
            <a:r>
              <a:rPr lang="nl-NL" sz="1600" dirty="0">
                <a:effectLst/>
                <a:latin typeface="Calibri" panose="020F0502020204030204" pitchFamily="34" charset="0"/>
                <a:ea typeface="Calibri" panose="020F0502020204030204" pitchFamily="34" charset="0"/>
                <a:cs typeface="Times New Roman" panose="02020603050405020304" pitchFamily="18" charset="0"/>
              </a:rPr>
              <a:t>Ja, je wordt er misselijk van als je echt heel gestrest bent. </a:t>
            </a:r>
          </a:p>
        </p:txBody>
      </p:sp>
      <p:sp>
        <p:nvSpPr>
          <p:cNvPr id="7" name="Tekstvak 6">
            <a:extLst>
              <a:ext uri="{FF2B5EF4-FFF2-40B4-BE49-F238E27FC236}">
                <a16:creationId xmlns:a16="http://schemas.microsoft.com/office/drawing/2014/main" id="{D92AA777-C9F5-9186-596D-ECF44B4A7943}"/>
              </a:ext>
            </a:extLst>
          </p:cNvPr>
          <p:cNvSpPr txBox="1"/>
          <p:nvPr/>
        </p:nvSpPr>
        <p:spPr>
          <a:xfrm>
            <a:off x="652882" y="1747205"/>
            <a:ext cx="2587451"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solidFill>
                  <a:srgbClr val="000000"/>
                </a:solidFill>
              </a:rPr>
              <a:t>Controleer je antwoorden door nog een keer te luisteren en mee te lezen.</a:t>
            </a:r>
            <a:endParaRPr lang="nl-NL" sz="2000" dirty="0"/>
          </a:p>
        </p:txBody>
      </p:sp>
      <p:pic>
        <p:nvPicPr>
          <p:cNvPr id="9" name="Afbeelding 8" descr="Afbeelding met tekst, binnen, plafond, persoon&#10;&#10;Automatisch gegenereerde beschrijving">
            <a:extLst>
              <a:ext uri="{FF2B5EF4-FFF2-40B4-BE49-F238E27FC236}">
                <a16:creationId xmlns:a16="http://schemas.microsoft.com/office/drawing/2014/main" id="{975E35E2-4A48-D54F-977F-B1D7C4DDB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568" y="1682964"/>
            <a:ext cx="4353533" cy="2438740"/>
          </a:xfrm>
          <a:prstGeom prst="rect">
            <a:avLst/>
          </a:prstGeom>
        </p:spPr>
      </p:pic>
      <p:pic>
        <p:nvPicPr>
          <p:cNvPr id="2" name="Afbeelding 1">
            <a:extLst>
              <a:ext uri="{FF2B5EF4-FFF2-40B4-BE49-F238E27FC236}">
                <a16:creationId xmlns:a16="http://schemas.microsoft.com/office/drawing/2014/main" id="{CC63BBAC-7F98-74D0-C0D0-161EB8363053}"/>
              </a:ext>
            </a:extLst>
          </p:cNvPr>
          <p:cNvPicPr>
            <a:picLocks noChangeAspect="1"/>
          </p:cNvPicPr>
          <p:nvPr/>
        </p:nvPicPr>
        <p:blipFill>
          <a:blip r:embed="rId3"/>
          <a:stretch>
            <a:fillRect/>
          </a:stretch>
        </p:blipFill>
        <p:spPr>
          <a:xfrm>
            <a:off x="5263901" y="2659032"/>
            <a:ext cx="938865" cy="621846"/>
          </a:xfrm>
          <a:prstGeom prst="rect">
            <a:avLst/>
          </a:prstGeom>
        </p:spPr>
      </p:pic>
    </p:spTree>
    <p:extLst>
      <p:ext uri="{BB962C8B-B14F-4D97-AF65-F5344CB8AC3E}">
        <p14:creationId xmlns:p14="http://schemas.microsoft.com/office/powerpoint/2010/main" val="183687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19208" y="872921"/>
            <a:ext cx="881379"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54563" y="716316"/>
            <a:ext cx="851072" cy="707886"/>
          </a:xfrm>
          <a:prstGeom prst="rect">
            <a:avLst/>
          </a:prstGeom>
          <a:noFill/>
        </p:spPr>
        <p:txBody>
          <a:bodyPr wrap="square" rtlCol="0">
            <a:spAutoFit/>
          </a:bodyPr>
          <a:lstStyle/>
          <a:p>
            <a:r>
              <a:rPr lang="nl-BE" sz="4000" dirty="0">
                <a:solidFill>
                  <a:schemeClr val="bg1"/>
                </a:solidFill>
              </a:rPr>
              <a:t>5</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C311AD9F-1BC5-E47B-81EB-DB7668B4681C}"/>
              </a:ext>
            </a:extLst>
          </p:cNvPr>
          <p:cNvSpPr txBox="1"/>
          <p:nvPr/>
        </p:nvSpPr>
        <p:spPr>
          <a:xfrm>
            <a:off x="619208" y="1782901"/>
            <a:ext cx="5543597"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l">
              <a:buFont typeface="Wingdings" panose="05000000000000000000" pitchFamily="2" charset="2"/>
              <a:buChar char="q"/>
            </a:pPr>
            <a:r>
              <a:rPr lang="nl-NL" sz="2000" b="0" i="0" dirty="0">
                <a:effectLst/>
                <a:highlight>
                  <a:srgbClr val="FFFF00"/>
                </a:highlight>
                <a:ea typeface="Cambria" panose="02040503050406030204" pitchFamily="18" charset="0"/>
              </a:rPr>
              <a:t>Studiepunten</a:t>
            </a:r>
          </a:p>
          <a:p>
            <a:pPr marL="342900" indent="-342900" algn="l">
              <a:buFont typeface="Wingdings" panose="05000000000000000000" pitchFamily="2" charset="2"/>
              <a:buChar char="q"/>
            </a:pPr>
            <a:r>
              <a:rPr lang="nl-NL" sz="2000" dirty="0">
                <a:highlight>
                  <a:srgbClr val="FFFF00"/>
                </a:highlight>
                <a:ea typeface="Cambria" panose="02040503050406030204" pitchFamily="18" charset="0"/>
              </a:rPr>
              <a:t>Huiswerk</a:t>
            </a:r>
          </a:p>
          <a:p>
            <a:pPr marL="342900" indent="-342900" algn="l">
              <a:buFont typeface="Wingdings" panose="05000000000000000000" pitchFamily="2" charset="2"/>
              <a:buChar char="q"/>
            </a:pPr>
            <a:r>
              <a:rPr lang="nl-NL" sz="2000" b="0" i="0" dirty="0">
                <a:effectLst/>
                <a:ea typeface="Cambria" panose="02040503050406030204" pitchFamily="18" charset="0"/>
              </a:rPr>
              <a:t>Examens</a:t>
            </a:r>
            <a:r>
              <a:rPr lang="nl-NL" sz="2000" dirty="0">
                <a:ea typeface="Cambria" panose="02040503050406030204" pitchFamily="18" charset="0"/>
              </a:rPr>
              <a:t> </a:t>
            </a:r>
          </a:p>
          <a:p>
            <a:pPr marL="342900" indent="-342900" algn="l">
              <a:buFont typeface="Wingdings" panose="05000000000000000000" pitchFamily="2" charset="2"/>
              <a:buChar char="q"/>
            </a:pPr>
            <a:r>
              <a:rPr lang="nl-NL" sz="2000" dirty="0">
                <a:highlight>
                  <a:srgbClr val="FFFF00"/>
                </a:highlight>
                <a:ea typeface="Cambria" panose="02040503050406030204" pitchFamily="18" charset="0"/>
              </a:rPr>
              <a:t>Toetsen</a:t>
            </a:r>
          </a:p>
          <a:p>
            <a:pPr marL="342900" indent="-342900" algn="l">
              <a:buFont typeface="Wingdings" panose="05000000000000000000" pitchFamily="2" charset="2"/>
              <a:buChar char="q"/>
            </a:pPr>
            <a:r>
              <a:rPr lang="nl-NL" sz="2000" dirty="0">
                <a:ea typeface="Cambria" panose="02040503050406030204" pitchFamily="18" charset="0"/>
              </a:rPr>
              <a:t>Spreekbeurten/presentaties</a:t>
            </a:r>
          </a:p>
          <a:p>
            <a:pPr marL="342900" indent="-342900" algn="l">
              <a:buFont typeface="Wingdings" panose="05000000000000000000" pitchFamily="2" charset="2"/>
              <a:buChar char="q"/>
            </a:pPr>
            <a:r>
              <a:rPr lang="nl-NL" sz="2000" dirty="0">
                <a:ea typeface="Cambria" panose="02040503050406030204" pitchFamily="18" charset="0"/>
              </a:rPr>
              <a:t>Projectwerk (samenwerken met klasgenoten)</a:t>
            </a:r>
          </a:p>
          <a:p>
            <a:pPr marL="342900" indent="-342900" algn="l">
              <a:buFont typeface="Wingdings" panose="05000000000000000000" pitchFamily="2" charset="2"/>
              <a:buChar char="q"/>
            </a:pPr>
            <a:r>
              <a:rPr lang="nl-NL" sz="2000" dirty="0">
                <a:highlight>
                  <a:srgbClr val="FFFF00"/>
                </a:highlight>
                <a:ea typeface="Cambria" panose="02040503050406030204" pitchFamily="18" charset="0"/>
              </a:rPr>
              <a:t>Druk van ouders (moeder)</a:t>
            </a:r>
          </a:p>
          <a:p>
            <a:pPr marL="342900" indent="-342900" algn="l">
              <a:buFont typeface="Wingdings" panose="05000000000000000000" pitchFamily="2" charset="2"/>
              <a:buChar char="q"/>
            </a:pPr>
            <a:r>
              <a:rPr lang="nl-NL" sz="2000" dirty="0">
                <a:ea typeface="Cambria" panose="02040503050406030204" pitchFamily="18" charset="0"/>
              </a:rPr>
              <a:t>Schoolkeuze*</a:t>
            </a:r>
          </a:p>
          <a:p>
            <a:pPr marL="342900" indent="-342900" algn="l">
              <a:buFont typeface="Wingdings" panose="05000000000000000000" pitchFamily="2" charset="2"/>
              <a:buChar char="q"/>
            </a:pPr>
            <a:r>
              <a:rPr lang="nl-NL" sz="2000" dirty="0">
                <a:highlight>
                  <a:srgbClr val="FFFF00"/>
                </a:highlight>
                <a:ea typeface="Cambria" panose="02040503050406030204" pitchFamily="18" charset="0"/>
              </a:rPr>
              <a:t>‘Zeurende’ leraren</a:t>
            </a:r>
          </a:p>
          <a:p>
            <a:pPr marL="342900" indent="-342900" algn="l">
              <a:buFont typeface="Wingdings" panose="05000000000000000000" pitchFamily="2" charset="2"/>
              <a:buChar char="q"/>
            </a:pPr>
            <a:r>
              <a:rPr lang="nl-NL" sz="2000" dirty="0">
                <a:ea typeface="Cambria" panose="02040503050406030204" pitchFamily="18" charset="0"/>
              </a:rPr>
              <a:t>Jezelf vergelijken met anderen</a:t>
            </a:r>
            <a:endParaRPr lang="nl-NL" sz="2000" b="0" i="0" dirty="0">
              <a:effectLst/>
              <a:ea typeface="Cambria" panose="02040503050406030204" pitchFamily="18" charset="0"/>
            </a:endParaRPr>
          </a:p>
        </p:txBody>
      </p:sp>
      <p:sp>
        <p:nvSpPr>
          <p:cNvPr id="2" name="Tekstvak 1">
            <a:extLst>
              <a:ext uri="{FF2B5EF4-FFF2-40B4-BE49-F238E27FC236}">
                <a16:creationId xmlns:a16="http://schemas.microsoft.com/office/drawing/2014/main" id="{A4806A4C-64D3-EF84-15BA-90D9AE17664B}"/>
              </a:ext>
            </a:extLst>
          </p:cNvPr>
          <p:cNvSpPr txBox="1"/>
          <p:nvPr/>
        </p:nvSpPr>
        <p:spPr>
          <a:xfrm>
            <a:off x="659786" y="5413721"/>
            <a:ext cx="7224517"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nl-NL" dirty="0"/>
              <a:t>Schoolkeuze (informatie leerkracht)</a:t>
            </a:r>
          </a:p>
          <a:p>
            <a:r>
              <a:rPr lang="nl-NL" dirty="0"/>
              <a:t>Ouders zijn vrij te kiezen waar hun kind naar school gaat en welk soort school hun kind bezoekt (christelijk, katkoliek, openbaar, Montessori e.d.). Wat het niveau betreft, is het advies van de basisschool samen met de eindtoets basisonderwijs bepalend. Zie daarvoor de </a:t>
            </a:r>
            <a:r>
              <a:rPr lang="nl-NL" dirty="0">
                <a:hlinkClick r:id="rId2"/>
              </a:rPr>
              <a:t>site</a:t>
            </a:r>
            <a:r>
              <a:rPr lang="nl-NL" dirty="0"/>
              <a:t> van het ministerie van onderwijs. (Het is nogal ingewikkeld.)</a:t>
            </a:r>
          </a:p>
        </p:txBody>
      </p:sp>
    </p:spTree>
    <p:extLst>
      <p:ext uri="{BB962C8B-B14F-4D97-AF65-F5344CB8AC3E}">
        <p14:creationId xmlns:p14="http://schemas.microsoft.com/office/powerpoint/2010/main" val="3285728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05167" y="726072"/>
            <a:ext cx="728022"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43654" y="569556"/>
            <a:ext cx="388314" cy="707886"/>
          </a:xfrm>
          <a:prstGeom prst="rect">
            <a:avLst/>
          </a:prstGeom>
          <a:noFill/>
        </p:spPr>
        <p:txBody>
          <a:bodyPr wrap="square" rtlCol="0">
            <a:spAutoFit/>
          </a:bodyPr>
          <a:lstStyle/>
          <a:p>
            <a:r>
              <a:rPr lang="en-US" sz="4000" dirty="0">
                <a:solidFill>
                  <a:schemeClr val="bg1"/>
                </a:solidFill>
              </a:rPr>
              <a:t>5</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A873B435-AE20-4B03-B3E3-9DBBB88B8BC4}"/>
              </a:ext>
            </a:extLst>
          </p:cNvPr>
          <p:cNvSpPr txBox="1"/>
          <p:nvPr/>
        </p:nvSpPr>
        <p:spPr>
          <a:xfrm>
            <a:off x="1500479" y="708994"/>
            <a:ext cx="6576613"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SCHRIJVEN &amp; SPREKEN </a:t>
            </a:r>
          </a:p>
        </p:txBody>
      </p:sp>
      <p:sp>
        <p:nvSpPr>
          <p:cNvPr id="19" name="Tekstvak 18">
            <a:extLst>
              <a:ext uri="{FF2B5EF4-FFF2-40B4-BE49-F238E27FC236}">
                <a16:creationId xmlns:a16="http://schemas.microsoft.com/office/drawing/2014/main" id="{DCB9CD27-89C7-1257-CCF9-021EC470DD1D}"/>
              </a:ext>
            </a:extLst>
          </p:cNvPr>
          <p:cNvSpPr txBox="1"/>
          <p:nvPr/>
        </p:nvSpPr>
        <p:spPr>
          <a:xfrm>
            <a:off x="563457" y="1478520"/>
            <a:ext cx="7365411"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latin typeface="Calibri" panose="020F0502020204030204" pitchFamily="34" charset="0"/>
                <a:cs typeface="Calibri" panose="020F0502020204030204" pitchFamily="34" charset="0"/>
              </a:rPr>
              <a:t>We hebben gezien wat Nederlandse jongeren doen om te ontspannen en dat vooral school voor stress zorgt. Maak samen met je partner een overzicht van 5 dingen die bij jullie voor stress zorgen (in en/of buiten school). We hebben in de tweede video en de teksten gezien wat voor minder stress zorgt. Hoe is dat bij jullie? Kies en/of schrijf er dingen bij uit je mindmap (dia 13). </a:t>
            </a:r>
          </a:p>
        </p:txBody>
      </p:sp>
      <p:graphicFrame>
        <p:nvGraphicFramePr>
          <p:cNvPr id="3" name="Tabel 5">
            <a:extLst>
              <a:ext uri="{FF2B5EF4-FFF2-40B4-BE49-F238E27FC236}">
                <a16:creationId xmlns:a16="http://schemas.microsoft.com/office/drawing/2014/main" id="{D64BDC42-5F14-EED6-054F-96FC00E5CFF7}"/>
              </a:ext>
            </a:extLst>
          </p:cNvPr>
          <p:cNvGraphicFramePr>
            <a:graphicFrameLocks noGrp="1"/>
          </p:cNvGraphicFramePr>
          <p:nvPr>
            <p:extLst>
              <p:ext uri="{D42A27DB-BD31-4B8C-83A1-F6EECF244321}">
                <p14:modId xmlns:p14="http://schemas.microsoft.com/office/powerpoint/2010/main" val="1600988171"/>
              </p:ext>
            </p:extLst>
          </p:nvPr>
        </p:nvGraphicFramePr>
        <p:xfrm>
          <a:off x="563457" y="3725373"/>
          <a:ext cx="7365412" cy="4966446"/>
        </p:xfrm>
        <a:graphic>
          <a:graphicData uri="http://schemas.openxmlformats.org/drawingml/2006/table">
            <a:tbl>
              <a:tblPr firstRow="1" bandRow="1">
                <a:tableStyleId>{616DA210-FB5B-4158-B5E0-FEB733F419BA}</a:tableStyleId>
              </a:tblPr>
              <a:tblGrid>
                <a:gridCol w="3682706">
                  <a:extLst>
                    <a:ext uri="{9D8B030D-6E8A-4147-A177-3AD203B41FA5}">
                      <a16:colId xmlns:a16="http://schemas.microsoft.com/office/drawing/2014/main" val="226618287"/>
                    </a:ext>
                  </a:extLst>
                </a:gridCol>
                <a:gridCol w="3682706">
                  <a:extLst>
                    <a:ext uri="{9D8B030D-6E8A-4147-A177-3AD203B41FA5}">
                      <a16:colId xmlns:a16="http://schemas.microsoft.com/office/drawing/2014/main" val="784150865"/>
                    </a:ext>
                  </a:extLst>
                </a:gridCol>
              </a:tblGrid>
              <a:tr h="843726">
                <a:tc>
                  <a:txBody>
                    <a:bodyPr/>
                    <a:lstStyle/>
                    <a:p>
                      <a:pPr algn="ctr"/>
                      <a:r>
                        <a:rPr lang="nl-NL" sz="2800" dirty="0">
                          <a:sym typeface="Wingdings" panose="05000000000000000000" pitchFamily="2" charset="2"/>
                        </a:rPr>
                        <a:t></a:t>
                      </a:r>
                    </a:p>
                    <a:p>
                      <a:pPr algn="ctr"/>
                      <a:r>
                        <a:rPr lang="nl-NL" sz="2800" dirty="0">
                          <a:sym typeface="Wingdings" panose="05000000000000000000" pitchFamily="2" charset="2"/>
                        </a:rPr>
                        <a:t>stressfactoren</a:t>
                      </a:r>
                      <a:endParaRPr lang="nl-NL" sz="2800" dirty="0"/>
                    </a:p>
                  </a:txBody>
                  <a:tcPr>
                    <a:solidFill>
                      <a:schemeClr val="accent4"/>
                    </a:solidFill>
                  </a:tcPr>
                </a:tc>
                <a:tc>
                  <a:txBody>
                    <a:bodyPr/>
                    <a:lstStyle/>
                    <a:p>
                      <a:pPr algn="ctr"/>
                      <a:r>
                        <a:rPr lang="nl-NL" sz="2800" dirty="0">
                          <a:sym typeface="Wingdings" panose="05000000000000000000" pitchFamily="2" charset="2"/>
                        </a:rPr>
                        <a:t></a:t>
                      </a:r>
                    </a:p>
                    <a:p>
                      <a:pPr algn="ctr"/>
                      <a:r>
                        <a:rPr lang="nl-NL" sz="2800" dirty="0">
                          <a:sym typeface="Wingdings" panose="05000000000000000000" pitchFamily="2" charset="2"/>
                        </a:rPr>
                        <a:t>ontspannen</a:t>
                      </a:r>
                      <a:endParaRPr lang="nl-NL" sz="2800" dirty="0"/>
                    </a:p>
                  </a:txBody>
                  <a:tcPr>
                    <a:solidFill>
                      <a:schemeClr val="accent4"/>
                    </a:solidFill>
                  </a:tcPr>
                </a:tc>
                <a:extLst>
                  <a:ext uri="{0D108BD9-81ED-4DB2-BD59-A6C34878D82A}">
                    <a16:rowId xmlns:a16="http://schemas.microsoft.com/office/drawing/2014/main" val="607302765"/>
                  </a:ext>
                </a:extLst>
              </a:tr>
              <a:tr h="4021566">
                <a:tc>
                  <a:txBody>
                    <a:bodyPr/>
                    <a:lstStyle/>
                    <a:p>
                      <a:pPr marL="285750" indent="-285750">
                        <a:buFont typeface="Wingdings" panose="05000000000000000000" pitchFamily="2" charset="2"/>
                        <a:buChar char="q"/>
                      </a:pPr>
                      <a:r>
                        <a:rPr lang="nl-NL" sz="2000" dirty="0"/>
                        <a:t>Cijfers (slechte)</a:t>
                      </a:r>
                    </a:p>
                    <a:p>
                      <a:pPr marL="285750" indent="-285750">
                        <a:buFont typeface="Wingdings" panose="05000000000000000000" pitchFamily="2" charset="2"/>
                        <a:buChar char="q"/>
                      </a:pPr>
                      <a:endParaRPr lang="nl-NL" sz="2000" dirty="0"/>
                    </a:p>
                    <a:p>
                      <a:pPr marL="285750" indent="-285750">
                        <a:buFont typeface="Wingdings" panose="05000000000000000000" pitchFamily="2" charset="2"/>
                        <a:buChar char="q"/>
                      </a:pPr>
                      <a:r>
                        <a:rPr lang="nl-NL" sz="2000" dirty="0"/>
                        <a:t>…</a:t>
                      </a:r>
                    </a:p>
                    <a:p>
                      <a:pPr marL="285750" indent="-285750">
                        <a:buFont typeface="Wingdings" panose="05000000000000000000" pitchFamily="2" charset="2"/>
                        <a:buChar char="q"/>
                      </a:pPr>
                      <a:endParaRPr lang="nl-NL" sz="2000" dirty="0"/>
                    </a:p>
                    <a:p>
                      <a:pPr marL="285750" indent="-285750">
                        <a:buFont typeface="Wingdings" panose="05000000000000000000" pitchFamily="2" charset="2"/>
                        <a:buChar char="q"/>
                      </a:pPr>
                      <a:r>
                        <a:rPr lang="nl-NL" sz="2000" dirty="0"/>
                        <a:t>…</a:t>
                      </a:r>
                      <a:br>
                        <a:rPr lang="nl-NL" sz="2000" dirty="0"/>
                      </a:br>
                      <a:endParaRPr lang="nl-NL" sz="2000" dirty="0"/>
                    </a:p>
                    <a:p>
                      <a:pPr marL="285750" indent="-285750">
                        <a:buFont typeface="Wingdings" panose="05000000000000000000" pitchFamily="2" charset="2"/>
                        <a:buChar char="q"/>
                      </a:pPr>
                      <a:r>
                        <a:rPr lang="nl-NL" sz="2000" dirty="0"/>
                        <a:t>…</a:t>
                      </a:r>
                    </a:p>
                    <a:p>
                      <a:pPr marL="285750" indent="-285750">
                        <a:buFont typeface="Wingdings" panose="05000000000000000000" pitchFamily="2" charset="2"/>
                        <a:buChar char="q"/>
                      </a:pPr>
                      <a:endParaRPr lang="nl-NL" sz="2000" dirty="0"/>
                    </a:p>
                    <a:p>
                      <a:pPr marL="285750" indent="-285750">
                        <a:buFont typeface="Wingdings" panose="05000000000000000000" pitchFamily="2" charset="2"/>
                        <a:buChar char="q"/>
                      </a:pPr>
                      <a:r>
                        <a:rPr lang="nl-NL" sz="2000" dirty="0"/>
                        <a:t>…</a:t>
                      </a:r>
                    </a:p>
                    <a:p>
                      <a:pPr marL="0" indent="0">
                        <a:buFont typeface="Wingdings" panose="05000000000000000000" pitchFamily="2" charset="2"/>
                        <a:buNone/>
                      </a:pPr>
                      <a:endParaRPr lang="nl-NL" sz="2000" dirty="0"/>
                    </a:p>
                    <a:p>
                      <a:pPr marL="0" indent="0">
                        <a:buFont typeface="Wingdings" panose="05000000000000000000" pitchFamily="2" charset="2"/>
                        <a:buNone/>
                      </a:pPr>
                      <a:endParaRPr lang="nl-NL" sz="2000" dirty="0"/>
                    </a:p>
                  </a:txBody>
                  <a:tcPr>
                    <a:solidFill>
                      <a:schemeClr val="bg1">
                        <a:alpha val="20000"/>
                      </a:schemeClr>
                    </a:solidFill>
                  </a:tcPr>
                </a:tc>
                <a:tc>
                  <a:txBody>
                    <a:bodyPr/>
                    <a:lstStyle/>
                    <a:p>
                      <a:pPr marL="342900" indent="-342900">
                        <a:buFont typeface="Wingdings" panose="05000000000000000000" pitchFamily="2" charset="2"/>
                        <a:buChar char="q"/>
                      </a:pPr>
                      <a:r>
                        <a:rPr lang="nl-NL" sz="2000" dirty="0">
                          <a:solidFill>
                            <a:schemeClr val="tx1"/>
                          </a:solidFill>
                        </a:rPr>
                        <a:t>Jezelf minder vergelijken met anderen</a:t>
                      </a:r>
                    </a:p>
                    <a:p>
                      <a:pPr marL="342900" indent="-342900">
                        <a:buFont typeface="Wingdings" panose="05000000000000000000" pitchFamily="2" charset="2"/>
                        <a:buChar char="q"/>
                      </a:pPr>
                      <a:endParaRPr lang="nl-NL" sz="2000" dirty="0">
                        <a:solidFill>
                          <a:schemeClr val="tx1"/>
                        </a:solidFill>
                      </a:endParaRPr>
                    </a:p>
                    <a:p>
                      <a:pPr marL="342900" indent="-342900">
                        <a:buFont typeface="Wingdings" panose="05000000000000000000" pitchFamily="2" charset="2"/>
                        <a:buChar char="q"/>
                      </a:pPr>
                      <a:r>
                        <a:rPr lang="nl-NL" sz="2000" dirty="0">
                          <a:solidFill>
                            <a:schemeClr val="tx1"/>
                          </a:solidFill>
                        </a:rPr>
                        <a:t>Genoeg vrije tijd</a:t>
                      </a:r>
                    </a:p>
                    <a:p>
                      <a:pPr marL="342900" indent="-342900">
                        <a:buFont typeface="Wingdings" panose="05000000000000000000" pitchFamily="2" charset="2"/>
                        <a:buChar char="q"/>
                      </a:pPr>
                      <a:endParaRPr lang="nl-NL" sz="2000" dirty="0">
                        <a:solidFill>
                          <a:schemeClr val="tx1"/>
                        </a:solidFill>
                      </a:endParaRPr>
                    </a:p>
                    <a:p>
                      <a:pPr marL="342900" indent="-342900">
                        <a:buFont typeface="Wingdings" panose="05000000000000000000" pitchFamily="2" charset="2"/>
                        <a:buChar char="q"/>
                      </a:pPr>
                      <a:r>
                        <a:rPr lang="nl-NL" sz="2000" dirty="0">
                          <a:solidFill>
                            <a:schemeClr val="tx1"/>
                          </a:solidFill>
                        </a:rPr>
                        <a:t>Steun van vaders, moeders, vrienden en leraren</a:t>
                      </a:r>
                    </a:p>
                    <a:p>
                      <a:pPr marL="342900" indent="-342900">
                        <a:buFont typeface="Wingdings" panose="05000000000000000000" pitchFamily="2" charset="2"/>
                        <a:buChar char="q"/>
                      </a:pPr>
                      <a:endParaRPr lang="nl-NL" sz="2000" dirty="0">
                        <a:solidFill>
                          <a:schemeClr val="tx1"/>
                        </a:solidFill>
                      </a:endParaRPr>
                    </a:p>
                    <a:p>
                      <a:pPr marL="342900" indent="-342900">
                        <a:buFont typeface="Wingdings" panose="05000000000000000000" pitchFamily="2" charset="2"/>
                        <a:buChar char="q"/>
                      </a:pPr>
                      <a:r>
                        <a:rPr lang="nl-NL" sz="2000" dirty="0">
                          <a:solidFill>
                            <a:schemeClr val="tx1"/>
                          </a:solidFill>
                        </a:rPr>
                        <a:t>…</a:t>
                      </a:r>
                    </a:p>
                    <a:p>
                      <a:pPr marL="342900" indent="-342900">
                        <a:buFont typeface="Wingdings" panose="05000000000000000000" pitchFamily="2" charset="2"/>
                        <a:buChar char="q"/>
                      </a:pPr>
                      <a:endParaRPr lang="nl-NL" sz="2000" dirty="0">
                        <a:solidFill>
                          <a:schemeClr val="tx1"/>
                        </a:solidFill>
                      </a:endParaRPr>
                    </a:p>
                    <a:p>
                      <a:pPr marL="342900" indent="-342900">
                        <a:buFont typeface="Wingdings" panose="05000000000000000000" pitchFamily="2" charset="2"/>
                        <a:buChar char="q"/>
                      </a:pPr>
                      <a:r>
                        <a:rPr lang="nl-NL" sz="2000" dirty="0">
                          <a:solidFill>
                            <a:schemeClr val="tx1"/>
                          </a:solidFill>
                        </a:rPr>
                        <a:t>…</a:t>
                      </a:r>
                    </a:p>
                  </a:txBody>
                  <a:tcPr>
                    <a:solidFill>
                      <a:schemeClr val="bg1">
                        <a:alpha val="20000"/>
                      </a:schemeClr>
                    </a:solidFill>
                  </a:tcPr>
                </a:tc>
                <a:extLst>
                  <a:ext uri="{0D108BD9-81ED-4DB2-BD59-A6C34878D82A}">
                    <a16:rowId xmlns:a16="http://schemas.microsoft.com/office/drawing/2014/main" val="895844021"/>
                  </a:ext>
                </a:extLst>
              </a:tr>
            </a:tbl>
          </a:graphicData>
        </a:graphic>
      </p:graphicFrame>
    </p:spTree>
    <p:extLst>
      <p:ext uri="{BB962C8B-B14F-4D97-AF65-F5344CB8AC3E}">
        <p14:creationId xmlns:p14="http://schemas.microsoft.com/office/powerpoint/2010/main" val="74522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526094" y="638884"/>
            <a:ext cx="958342"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76955" y="493381"/>
            <a:ext cx="473486" cy="707886"/>
          </a:xfrm>
          <a:prstGeom prst="rect">
            <a:avLst/>
          </a:prstGeom>
          <a:noFill/>
        </p:spPr>
        <p:txBody>
          <a:bodyPr wrap="square" rtlCol="0">
            <a:spAutoFit/>
          </a:bodyPr>
          <a:lstStyle/>
          <a:p>
            <a:r>
              <a:rPr lang="en-US" sz="4000" dirty="0">
                <a:solidFill>
                  <a:schemeClr val="bg1"/>
                </a:solidFill>
              </a:rPr>
              <a:t>5</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A873B435-AE20-4B03-B3E3-9DBBB88B8BC4}"/>
              </a:ext>
            </a:extLst>
          </p:cNvPr>
          <p:cNvSpPr txBox="1"/>
          <p:nvPr/>
        </p:nvSpPr>
        <p:spPr>
          <a:xfrm>
            <a:off x="1536211" y="638884"/>
            <a:ext cx="67237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SCHRIJVEN</a:t>
            </a:r>
          </a:p>
        </p:txBody>
      </p:sp>
      <p:sp>
        <p:nvSpPr>
          <p:cNvPr id="4" name="Rectangle 13">
            <a:extLst>
              <a:ext uri="{FF2B5EF4-FFF2-40B4-BE49-F238E27FC236}">
                <a16:creationId xmlns:a16="http://schemas.microsoft.com/office/drawing/2014/main" id="{9B359172-CCD4-FE14-A109-6D5F34B3A9BC}"/>
              </a:ext>
            </a:extLst>
          </p:cNvPr>
          <p:cNvSpPr/>
          <p:nvPr/>
        </p:nvSpPr>
        <p:spPr>
          <a:xfrm>
            <a:off x="521058" y="1488713"/>
            <a:ext cx="4865135" cy="159269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spcAft>
                <a:spcPts val="800"/>
              </a:spcAft>
            </a:pPr>
            <a:r>
              <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rPr>
              <a:t>De Nederlandse krant Metro komt bij jullie langs en vraagt jullie een stukje te schrijven over wat bij jullie voor stress zorgt en wat je het liefste doet op een vrije dag. Kijk ook op de eerste dia voor de woordenschat!</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kstvak 5">
            <a:extLst>
              <a:ext uri="{FF2B5EF4-FFF2-40B4-BE49-F238E27FC236}">
                <a16:creationId xmlns:a16="http://schemas.microsoft.com/office/drawing/2014/main" id="{F9F88689-F19B-D4CE-5624-3BF2491BE12F}"/>
              </a:ext>
            </a:extLst>
          </p:cNvPr>
          <p:cNvSpPr txBox="1"/>
          <p:nvPr/>
        </p:nvSpPr>
        <p:spPr>
          <a:xfrm rot="1051332">
            <a:off x="5689056" y="1171068"/>
            <a:ext cx="2328205" cy="1077218"/>
          </a:xfrm>
          <a:prstGeom prst="rect">
            <a:avLst/>
          </a:prstGeom>
          <a:solidFill>
            <a:srgbClr val="FFFF00"/>
          </a:solidFill>
        </p:spPr>
        <p:txBody>
          <a:bodyPr wrap="square" rtlCol="0">
            <a:spAutoFit/>
          </a:bodyPr>
          <a:lstStyle/>
          <a:p>
            <a:r>
              <a:rPr lang="nl-NL" sz="1600" dirty="0"/>
              <a:t>N.B. We stellen in deze les soms persoonlijke vragen. Je mag de antwoorden verzinnen.</a:t>
            </a:r>
          </a:p>
        </p:txBody>
      </p:sp>
      <p:pic>
        <p:nvPicPr>
          <p:cNvPr id="7" name="Picture 44" descr="A picture containing light&#10;&#10;Description automatically generated">
            <a:extLst>
              <a:ext uri="{FF2B5EF4-FFF2-40B4-BE49-F238E27FC236}">
                <a16:creationId xmlns:a16="http://schemas.microsoft.com/office/drawing/2014/main" id="{3D74BFC9-2B56-6205-A794-97FD0F025E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14" t="21415" r="18713" b="34942"/>
          <a:stretch/>
        </p:blipFill>
        <p:spPr>
          <a:xfrm rot="20823052">
            <a:off x="7611537" y="1258827"/>
            <a:ext cx="588587" cy="601265"/>
          </a:xfrm>
          <a:prstGeom prst="rect">
            <a:avLst/>
          </a:prstGeom>
        </p:spPr>
      </p:pic>
      <p:sp>
        <p:nvSpPr>
          <p:cNvPr id="24" name="Tekstvak 23">
            <a:extLst>
              <a:ext uri="{FF2B5EF4-FFF2-40B4-BE49-F238E27FC236}">
                <a16:creationId xmlns:a16="http://schemas.microsoft.com/office/drawing/2014/main" id="{002593FE-A386-EAA6-CB86-7E527D4639CE}"/>
              </a:ext>
            </a:extLst>
          </p:cNvPr>
          <p:cNvSpPr txBox="1"/>
          <p:nvPr/>
        </p:nvSpPr>
        <p:spPr>
          <a:xfrm>
            <a:off x="538618" y="3343910"/>
            <a:ext cx="7471825"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dirty="0"/>
              <a:t>Ik word gelukkig/vrolijk/blij _______________________________________</a:t>
            </a:r>
          </a:p>
          <a:p>
            <a:endParaRPr lang="nl-NL" dirty="0"/>
          </a:p>
          <a:p>
            <a:r>
              <a:rPr lang="nl-NL" dirty="0"/>
              <a:t>Voor mij is een geslaagde/zorgeloze dag als __________________________</a:t>
            </a:r>
          </a:p>
          <a:p>
            <a:endParaRPr lang="nl-NL" dirty="0"/>
          </a:p>
          <a:p>
            <a:r>
              <a:rPr lang="nl-NL" dirty="0"/>
              <a:t>Ik vergeet  _____________________________________________________</a:t>
            </a:r>
          </a:p>
          <a:p>
            <a:endParaRPr lang="nl-NL" dirty="0"/>
          </a:p>
          <a:p>
            <a:r>
              <a:rPr lang="nl-NL" dirty="0"/>
              <a:t>Door het vele huiswerk en de toetsen …</a:t>
            </a:r>
          </a:p>
          <a:p>
            <a:endParaRPr lang="nl-NL" dirty="0"/>
          </a:p>
          <a:p>
            <a:r>
              <a:rPr lang="nl-NL" dirty="0"/>
              <a:t>Ik lig soms te piekeren omdat …</a:t>
            </a:r>
          </a:p>
          <a:p>
            <a:endParaRPr lang="nl-NL" dirty="0"/>
          </a:p>
          <a:p>
            <a:r>
              <a:rPr lang="nl-NL" dirty="0"/>
              <a:t>______________________________________________________________</a:t>
            </a:r>
          </a:p>
          <a:p>
            <a:endParaRPr lang="nl-NL" dirty="0"/>
          </a:p>
          <a:p>
            <a:endParaRPr lang="nl-NL" dirty="0"/>
          </a:p>
          <a:p>
            <a:r>
              <a:rPr lang="nl-NL" dirty="0"/>
              <a:t>______________________________________________________________</a:t>
            </a:r>
          </a:p>
        </p:txBody>
      </p:sp>
    </p:spTree>
    <p:extLst>
      <p:ext uri="{BB962C8B-B14F-4D97-AF65-F5344CB8AC3E}">
        <p14:creationId xmlns:p14="http://schemas.microsoft.com/office/powerpoint/2010/main" val="409545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05167" y="726072"/>
            <a:ext cx="728022"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43654" y="569556"/>
            <a:ext cx="388314" cy="707886"/>
          </a:xfrm>
          <a:prstGeom prst="rect">
            <a:avLst/>
          </a:prstGeom>
          <a:noFill/>
        </p:spPr>
        <p:txBody>
          <a:bodyPr wrap="square" rtlCol="0">
            <a:spAutoFit/>
          </a:bodyPr>
          <a:lstStyle/>
          <a:p>
            <a:r>
              <a:rPr lang="en-US" sz="4000" dirty="0">
                <a:solidFill>
                  <a:schemeClr val="bg1"/>
                </a:solidFill>
              </a:rPr>
              <a:t>6</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A873B435-AE20-4B03-B3E3-9DBBB88B8BC4}"/>
              </a:ext>
            </a:extLst>
          </p:cNvPr>
          <p:cNvSpPr txBox="1"/>
          <p:nvPr/>
        </p:nvSpPr>
        <p:spPr>
          <a:xfrm>
            <a:off x="1500479" y="708994"/>
            <a:ext cx="6576613"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 </a:t>
            </a:r>
          </a:p>
        </p:txBody>
      </p:sp>
      <p:sp>
        <p:nvSpPr>
          <p:cNvPr id="19" name="Tekstvak 18">
            <a:extLst>
              <a:ext uri="{FF2B5EF4-FFF2-40B4-BE49-F238E27FC236}">
                <a16:creationId xmlns:a16="http://schemas.microsoft.com/office/drawing/2014/main" id="{DCB9CD27-89C7-1257-CCF9-021EC470DD1D}"/>
              </a:ext>
            </a:extLst>
          </p:cNvPr>
          <p:cNvSpPr txBox="1"/>
          <p:nvPr/>
        </p:nvSpPr>
        <p:spPr>
          <a:xfrm>
            <a:off x="563457" y="1478520"/>
            <a:ext cx="7365411"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latin typeface="Calibri" panose="020F0502020204030204" pitchFamily="34" charset="0"/>
                <a:cs typeface="Calibri" panose="020F0502020204030204" pitchFamily="34" charset="0"/>
              </a:rPr>
              <a:t>Wat denk je? Wat voor type ben je? Stresskip of koele kikker?</a:t>
            </a:r>
          </a:p>
        </p:txBody>
      </p:sp>
      <p:pic>
        <p:nvPicPr>
          <p:cNvPr id="18" name="Afbeelding 17" descr="Afbeelding met illustratie&#10;&#10;Automatisch gegenereerde beschrijving">
            <a:extLst>
              <a:ext uri="{FF2B5EF4-FFF2-40B4-BE49-F238E27FC236}">
                <a16:creationId xmlns:a16="http://schemas.microsoft.com/office/drawing/2014/main" id="{8E36B088-A4B9-651F-65CC-F60BBF921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54" y="5169876"/>
            <a:ext cx="3691520" cy="3708000"/>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7BF86926-DE84-34C6-222F-C6740F586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868" y="2684124"/>
            <a:ext cx="4104000" cy="4104000"/>
          </a:xfrm>
          <a:prstGeom prst="rect">
            <a:avLst/>
          </a:prstGeom>
        </p:spPr>
      </p:pic>
    </p:spTree>
    <p:extLst>
      <p:ext uri="{BB962C8B-B14F-4D97-AF65-F5344CB8AC3E}">
        <p14:creationId xmlns:p14="http://schemas.microsoft.com/office/powerpoint/2010/main" val="180198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05167" y="726072"/>
            <a:ext cx="728022"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43654" y="569556"/>
            <a:ext cx="388314" cy="707886"/>
          </a:xfrm>
          <a:prstGeom prst="rect">
            <a:avLst/>
          </a:prstGeom>
          <a:noFill/>
        </p:spPr>
        <p:txBody>
          <a:bodyPr wrap="square" rtlCol="0">
            <a:spAutoFit/>
          </a:bodyPr>
          <a:lstStyle/>
          <a:p>
            <a:r>
              <a:rPr lang="en-US" sz="4000" dirty="0">
                <a:solidFill>
                  <a:schemeClr val="bg1"/>
                </a:solidFill>
              </a:rPr>
              <a:t>1</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A873B435-AE20-4B03-B3E3-9DBBB88B8BC4}"/>
              </a:ext>
            </a:extLst>
          </p:cNvPr>
          <p:cNvSpPr txBox="1"/>
          <p:nvPr/>
        </p:nvSpPr>
        <p:spPr>
          <a:xfrm>
            <a:off x="1500479" y="708994"/>
            <a:ext cx="6576613"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WOORDENSCHAT</a:t>
            </a:r>
          </a:p>
        </p:txBody>
      </p:sp>
      <p:graphicFrame>
        <p:nvGraphicFramePr>
          <p:cNvPr id="3" name="Tabel 5">
            <a:extLst>
              <a:ext uri="{FF2B5EF4-FFF2-40B4-BE49-F238E27FC236}">
                <a16:creationId xmlns:a16="http://schemas.microsoft.com/office/drawing/2014/main" id="{D64BDC42-5F14-EED6-054F-96FC00E5CFF7}"/>
              </a:ext>
            </a:extLst>
          </p:cNvPr>
          <p:cNvGraphicFramePr>
            <a:graphicFrameLocks noGrp="1"/>
          </p:cNvGraphicFramePr>
          <p:nvPr>
            <p:extLst>
              <p:ext uri="{D42A27DB-BD31-4B8C-83A1-F6EECF244321}">
                <p14:modId xmlns:p14="http://schemas.microsoft.com/office/powerpoint/2010/main" val="3838338431"/>
              </p:ext>
            </p:extLst>
          </p:nvPr>
        </p:nvGraphicFramePr>
        <p:xfrm>
          <a:off x="624409" y="2176914"/>
          <a:ext cx="7335425" cy="7013601"/>
        </p:xfrm>
        <a:graphic>
          <a:graphicData uri="http://schemas.openxmlformats.org/drawingml/2006/table">
            <a:tbl>
              <a:tblPr firstRow="1" bandRow="1">
                <a:tableStyleId>{616DA210-FB5B-4158-B5E0-FEB733F419BA}</a:tableStyleId>
              </a:tblPr>
              <a:tblGrid>
                <a:gridCol w="3671036">
                  <a:extLst>
                    <a:ext uri="{9D8B030D-6E8A-4147-A177-3AD203B41FA5}">
                      <a16:colId xmlns:a16="http://schemas.microsoft.com/office/drawing/2014/main" val="226618287"/>
                    </a:ext>
                  </a:extLst>
                </a:gridCol>
                <a:gridCol w="3664389">
                  <a:extLst>
                    <a:ext uri="{9D8B030D-6E8A-4147-A177-3AD203B41FA5}">
                      <a16:colId xmlns:a16="http://schemas.microsoft.com/office/drawing/2014/main" val="784150865"/>
                    </a:ext>
                  </a:extLst>
                </a:gridCol>
              </a:tblGrid>
              <a:tr h="481874">
                <a:tc>
                  <a:txBody>
                    <a:bodyPr/>
                    <a:lstStyle/>
                    <a:p>
                      <a:pPr algn="ctr"/>
                      <a:r>
                        <a:rPr lang="nl-NL" sz="1600" dirty="0">
                          <a:sym typeface="Wingdings" panose="05000000000000000000" pitchFamily="2" charset="2"/>
                        </a:rPr>
                        <a:t>stress </a:t>
                      </a:r>
                    </a:p>
                    <a:p>
                      <a:pPr algn="ctr"/>
                      <a:r>
                        <a:rPr lang="nl-NL" sz="1600" dirty="0">
                          <a:sym typeface="Wingdings" panose="05000000000000000000" pitchFamily="2" charset="2"/>
                        </a:rPr>
                        <a:t></a:t>
                      </a:r>
                      <a:endParaRPr lang="nl-NL" sz="1600" dirty="0"/>
                    </a:p>
                  </a:txBody>
                  <a:tcPr>
                    <a:solidFill>
                      <a:srgbClr val="3FA9C4"/>
                    </a:solidFill>
                  </a:tcPr>
                </a:tc>
                <a:tc>
                  <a:txBody>
                    <a:bodyPr/>
                    <a:lstStyle/>
                    <a:p>
                      <a:pPr algn="ctr"/>
                      <a:r>
                        <a:rPr lang="nl-NL" sz="1600" dirty="0">
                          <a:sym typeface="Wingdings" panose="05000000000000000000" pitchFamily="2" charset="2"/>
                        </a:rPr>
                        <a:t>geluk</a:t>
                      </a:r>
                    </a:p>
                    <a:p>
                      <a:pPr algn="ctr"/>
                      <a:r>
                        <a:rPr lang="nl-NL" sz="1600" dirty="0">
                          <a:sym typeface="Wingdings" panose="05000000000000000000" pitchFamily="2" charset="2"/>
                        </a:rPr>
                        <a:t></a:t>
                      </a:r>
                      <a:endParaRPr lang="nl-NL" sz="1600" dirty="0"/>
                    </a:p>
                  </a:txBody>
                  <a:tcPr>
                    <a:solidFill>
                      <a:srgbClr val="3FA9C4"/>
                    </a:solidFill>
                  </a:tcPr>
                </a:tc>
                <a:extLst>
                  <a:ext uri="{0D108BD9-81ED-4DB2-BD59-A6C34878D82A}">
                    <a16:rowId xmlns:a16="http://schemas.microsoft.com/office/drawing/2014/main" val="607302765"/>
                  </a:ext>
                </a:extLst>
              </a:tr>
              <a:tr h="2654027">
                <a:tc>
                  <a:txBody>
                    <a:bodyPr/>
                    <a:lstStyle/>
                    <a:p>
                      <a:pPr marL="342900" indent="-342900">
                        <a:buFont typeface="Wingdings" panose="05000000000000000000" pitchFamily="2" charset="2"/>
                        <a:buChar char="§"/>
                      </a:pPr>
                      <a:r>
                        <a:rPr lang="nl-NL" sz="1600" dirty="0"/>
                        <a:t>gestrest</a:t>
                      </a:r>
                    </a:p>
                    <a:p>
                      <a:pPr marL="342900" indent="-342900">
                        <a:buFont typeface="Wingdings" panose="05000000000000000000" pitchFamily="2" charset="2"/>
                        <a:buChar char="§"/>
                      </a:pPr>
                      <a:r>
                        <a:rPr lang="nl-NL" sz="1600" dirty="0"/>
                        <a:t>(te) druk</a:t>
                      </a:r>
                    </a:p>
                    <a:p>
                      <a:pPr marL="342900" indent="-342900">
                        <a:buFont typeface="Wingdings" panose="05000000000000000000" pitchFamily="2" charset="2"/>
                        <a:buChar char="§"/>
                      </a:pPr>
                      <a:r>
                        <a:rPr lang="nl-NL" sz="1600" dirty="0"/>
                        <a:t>ongelukkig</a:t>
                      </a:r>
                    </a:p>
                    <a:p>
                      <a:pPr marL="342900" indent="-342900">
                        <a:buFont typeface="Wingdings" panose="05000000000000000000" pitchFamily="2" charset="2"/>
                        <a:buChar char="§"/>
                      </a:pPr>
                      <a:r>
                        <a:rPr lang="nl-NL" sz="1600" dirty="0"/>
                        <a:t>ziek</a:t>
                      </a:r>
                    </a:p>
                    <a:p>
                      <a:pPr marL="342900" indent="-342900">
                        <a:buFont typeface="Wingdings" panose="05000000000000000000" pitchFamily="2" charset="2"/>
                        <a:buChar char="§"/>
                      </a:pPr>
                      <a:r>
                        <a:rPr lang="nl-NL" sz="1600" dirty="0"/>
                        <a:t>misselijk</a:t>
                      </a:r>
                    </a:p>
                    <a:p>
                      <a:pPr marL="342900" indent="-342900">
                        <a:buFont typeface="Wingdings" panose="05000000000000000000" pitchFamily="2" charset="2"/>
                        <a:buChar char="§"/>
                      </a:pPr>
                      <a:r>
                        <a:rPr lang="nl-NL" sz="1600" dirty="0"/>
                        <a:t>piekeren</a:t>
                      </a:r>
                    </a:p>
                    <a:p>
                      <a:pPr marL="342900" indent="-342900">
                        <a:buFont typeface="Wingdings" panose="05000000000000000000" pitchFamily="2" charset="2"/>
                        <a:buChar char="§"/>
                      </a:pPr>
                      <a:r>
                        <a:rPr lang="nl-NL" sz="1600" dirty="0"/>
                        <a:t>wakker liggen</a:t>
                      </a:r>
                    </a:p>
                    <a:p>
                      <a:pPr marL="342900" indent="-342900">
                        <a:buFont typeface="Wingdings" panose="05000000000000000000" pitchFamily="2" charset="2"/>
                        <a:buChar char="§"/>
                      </a:pPr>
                      <a:r>
                        <a:rPr lang="nl-NL" sz="1600" dirty="0"/>
                        <a:t>niet lekker in je vel zitten</a:t>
                      </a:r>
                    </a:p>
                    <a:p>
                      <a:pPr marL="342900" indent="-342900">
                        <a:buFont typeface="Wingdings" panose="05000000000000000000" pitchFamily="2" charset="2"/>
                        <a:buChar char="§"/>
                      </a:pPr>
                      <a:r>
                        <a:rPr lang="nl-NL" sz="1600" dirty="0"/>
                        <a:t>onzeker</a:t>
                      </a:r>
                    </a:p>
                    <a:p>
                      <a:pPr marL="0" indent="0">
                        <a:buFont typeface="Wingdings" panose="05000000000000000000" pitchFamily="2" charset="2"/>
                        <a:buNone/>
                      </a:pPr>
                      <a:endParaRPr lang="nl-NL" sz="1600" dirty="0"/>
                    </a:p>
                    <a:p>
                      <a:pPr marL="0" indent="0">
                        <a:buFont typeface="Wingdings" panose="05000000000000000000" pitchFamily="2" charset="2"/>
                        <a:buNone/>
                      </a:pPr>
                      <a:endParaRPr lang="nl-NL" sz="1600" dirty="0"/>
                    </a:p>
                  </a:txBody>
                  <a:tcPr>
                    <a:solidFill>
                      <a:schemeClr val="bg1">
                        <a:alpha val="20000"/>
                      </a:schemeClr>
                    </a:solidFill>
                  </a:tcPr>
                </a:tc>
                <a:tc>
                  <a:txBody>
                    <a:bodyPr/>
                    <a:lstStyle/>
                    <a:p>
                      <a:pPr marL="342900" indent="-342900">
                        <a:buFont typeface="Wingdings" panose="05000000000000000000" pitchFamily="2" charset="2"/>
                        <a:buChar char="§"/>
                      </a:pPr>
                      <a:r>
                        <a:rPr lang="nl-NL" sz="1600" dirty="0">
                          <a:solidFill>
                            <a:schemeClr val="tx1"/>
                          </a:solidFill>
                        </a:rPr>
                        <a:t>blij</a:t>
                      </a:r>
                    </a:p>
                    <a:p>
                      <a:pPr marL="342900" indent="-342900">
                        <a:buFont typeface="Wingdings" panose="05000000000000000000" pitchFamily="2" charset="2"/>
                        <a:buChar char="§"/>
                      </a:pPr>
                      <a:r>
                        <a:rPr lang="nl-NL" sz="1600" dirty="0">
                          <a:solidFill>
                            <a:schemeClr val="tx1"/>
                          </a:solidFill>
                        </a:rPr>
                        <a:t>vrolijk</a:t>
                      </a:r>
                    </a:p>
                    <a:p>
                      <a:pPr marL="342900" indent="-342900">
                        <a:buFont typeface="Wingdings" panose="05000000000000000000" pitchFamily="2" charset="2"/>
                        <a:buChar char="§"/>
                      </a:pPr>
                      <a:r>
                        <a:rPr lang="nl-NL" sz="1600" dirty="0">
                          <a:solidFill>
                            <a:schemeClr val="tx1"/>
                          </a:solidFill>
                        </a:rPr>
                        <a:t>geslaagd</a:t>
                      </a:r>
                    </a:p>
                    <a:p>
                      <a:pPr marL="342900" indent="-342900">
                        <a:buFont typeface="Wingdings" panose="05000000000000000000" pitchFamily="2" charset="2"/>
                        <a:buChar char="§"/>
                      </a:pPr>
                      <a:r>
                        <a:rPr lang="nl-NL" sz="1600" dirty="0">
                          <a:solidFill>
                            <a:schemeClr val="tx1"/>
                          </a:solidFill>
                        </a:rPr>
                        <a:t>zorgeloos</a:t>
                      </a:r>
                    </a:p>
                    <a:p>
                      <a:pPr marL="342900" indent="-342900">
                        <a:buFont typeface="Wingdings" panose="05000000000000000000" pitchFamily="2" charset="2"/>
                        <a:buChar char="§"/>
                      </a:pPr>
                      <a:r>
                        <a:rPr lang="nl-NL" sz="1600" dirty="0">
                          <a:solidFill>
                            <a:schemeClr val="tx1"/>
                          </a:solidFill>
                        </a:rPr>
                        <a:t>tevreden</a:t>
                      </a:r>
                    </a:p>
                    <a:p>
                      <a:pPr marL="342900" indent="-342900">
                        <a:buFont typeface="Wingdings" panose="05000000000000000000" pitchFamily="2" charset="2"/>
                        <a:buChar char="§"/>
                      </a:pPr>
                      <a:r>
                        <a:rPr lang="nl-NL" sz="1600" dirty="0">
                          <a:solidFill>
                            <a:schemeClr val="tx1"/>
                          </a:solidFill>
                        </a:rPr>
                        <a:t>verliefd</a:t>
                      </a:r>
                    </a:p>
                    <a:p>
                      <a:pPr marL="342900" indent="-342900">
                        <a:buFont typeface="Wingdings" panose="05000000000000000000" pitchFamily="2" charset="2"/>
                        <a:buChar char="§"/>
                      </a:pPr>
                      <a:r>
                        <a:rPr lang="nl-NL" sz="1600" dirty="0">
                          <a:solidFill>
                            <a:schemeClr val="tx1"/>
                          </a:solidFill>
                        </a:rPr>
                        <a:t>rijk</a:t>
                      </a:r>
                    </a:p>
                    <a:p>
                      <a:pPr marL="342900" indent="-342900">
                        <a:buFont typeface="Wingdings" panose="05000000000000000000" pitchFamily="2" charset="2"/>
                        <a:buChar char="§"/>
                      </a:pPr>
                      <a:r>
                        <a:rPr lang="nl-NL" sz="1600" dirty="0">
                          <a:solidFill>
                            <a:schemeClr val="tx1"/>
                          </a:solidFill>
                        </a:rPr>
                        <a:t>lekker in je vel</a:t>
                      </a:r>
                    </a:p>
                    <a:p>
                      <a:pPr marL="342900" indent="-342900">
                        <a:buFont typeface="Wingdings" panose="05000000000000000000" pitchFamily="2" charset="2"/>
                        <a:buChar char="§"/>
                      </a:pPr>
                      <a:r>
                        <a:rPr lang="nl-NL" sz="1600" dirty="0">
                          <a:solidFill>
                            <a:schemeClr val="tx1"/>
                          </a:solidFill>
                        </a:rPr>
                        <a:t>optimistisch</a:t>
                      </a:r>
                    </a:p>
                    <a:p>
                      <a:pPr marL="342900" indent="-342900">
                        <a:buFont typeface="Wingdings" panose="05000000000000000000" pitchFamily="2" charset="2"/>
                        <a:buChar char="§"/>
                      </a:pPr>
                      <a:r>
                        <a:rPr lang="nl-NL" sz="1600" dirty="0">
                          <a:solidFill>
                            <a:schemeClr val="tx1"/>
                          </a:solidFill>
                        </a:rPr>
                        <a:t>gezellig</a:t>
                      </a:r>
                    </a:p>
                    <a:p>
                      <a:pPr marL="342900" indent="-342900">
                        <a:buFont typeface="Wingdings" panose="05000000000000000000" pitchFamily="2" charset="2"/>
                        <a:buChar char="§"/>
                      </a:pPr>
                      <a:r>
                        <a:rPr lang="nl-NL" sz="1600" dirty="0">
                          <a:solidFill>
                            <a:schemeClr val="tx1"/>
                          </a:solidFill>
                        </a:rPr>
                        <a:t>relaxed</a:t>
                      </a:r>
                    </a:p>
                  </a:txBody>
                  <a:tcPr>
                    <a:solidFill>
                      <a:schemeClr val="bg1">
                        <a:alpha val="20000"/>
                      </a:schemeClr>
                    </a:solidFill>
                  </a:tcPr>
                </a:tc>
                <a:extLst>
                  <a:ext uri="{0D108BD9-81ED-4DB2-BD59-A6C34878D82A}">
                    <a16:rowId xmlns:a16="http://schemas.microsoft.com/office/drawing/2014/main" val="895844021"/>
                  </a:ext>
                </a:extLst>
              </a:tr>
              <a:tr h="643281">
                <a:tc>
                  <a:txBody>
                    <a:bodyPr/>
                    <a:lstStyle/>
                    <a:p>
                      <a:pPr algn="ctr"/>
                      <a:r>
                        <a:rPr lang="nl-NL" sz="1600" b="1" dirty="0">
                          <a:sym typeface="Wingdings" panose="05000000000000000000" pitchFamily="2" charset="2"/>
                        </a:rPr>
                        <a:t>stressfactoren</a:t>
                      </a:r>
                    </a:p>
                    <a:p>
                      <a:pPr algn="ctr"/>
                      <a:r>
                        <a:rPr lang="nl-NL" sz="1600" b="1" dirty="0">
                          <a:sym typeface="Wingdings" panose="05000000000000000000" pitchFamily="2" charset="2"/>
                        </a:rPr>
                        <a:t></a:t>
                      </a:r>
                      <a:endParaRPr lang="nl-NL" sz="1600" b="1" dirty="0"/>
                    </a:p>
                  </a:txBody>
                  <a:tcPr>
                    <a:solidFill>
                      <a:srgbClr val="0097A1">
                        <a:alpha val="20000"/>
                      </a:srgbClr>
                    </a:solidFill>
                  </a:tcPr>
                </a:tc>
                <a:tc>
                  <a:txBody>
                    <a:bodyPr/>
                    <a:lstStyle/>
                    <a:p>
                      <a:pPr algn="ctr"/>
                      <a:r>
                        <a:rPr lang="nl-NL" sz="1600" b="1" dirty="0">
                          <a:sym typeface="Wingdings" panose="05000000000000000000" pitchFamily="2" charset="2"/>
                        </a:rPr>
                        <a:t>activiteiten tegen stress</a:t>
                      </a:r>
                    </a:p>
                    <a:p>
                      <a:pPr algn="ctr"/>
                      <a:r>
                        <a:rPr lang="nl-NL" sz="1600" b="1" dirty="0">
                          <a:sym typeface="Wingdings" panose="05000000000000000000" pitchFamily="2" charset="2"/>
                        </a:rPr>
                        <a:t></a:t>
                      </a:r>
                      <a:endParaRPr lang="nl-NL" sz="1600" b="1" dirty="0"/>
                    </a:p>
                  </a:txBody>
                  <a:tcPr>
                    <a:solidFill>
                      <a:srgbClr val="0097A1">
                        <a:alpha val="20000"/>
                      </a:srgbClr>
                    </a:solidFill>
                  </a:tcPr>
                </a:tc>
                <a:extLst>
                  <a:ext uri="{0D108BD9-81ED-4DB2-BD59-A6C34878D82A}">
                    <a16:rowId xmlns:a16="http://schemas.microsoft.com/office/drawing/2014/main" val="1857116185"/>
                  </a:ext>
                </a:extLst>
              </a:tr>
              <a:tr h="1748099">
                <a:tc>
                  <a:txBody>
                    <a:bodyPr/>
                    <a:lstStyle/>
                    <a:p>
                      <a:pPr marL="342900" indent="-342900">
                        <a:buFont typeface="Wingdings" panose="05000000000000000000" pitchFamily="2" charset="2"/>
                        <a:buChar char="§"/>
                      </a:pPr>
                      <a:r>
                        <a:rPr lang="nl-NL" sz="1600" dirty="0"/>
                        <a:t>examens</a:t>
                      </a:r>
                    </a:p>
                    <a:p>
                      <a:pPr marL="342900" indent="-342900">
                        <a:buFont typeface="Wingdings" panose="05000000000000000000" pitchFamily="2" charset="2"/>
                        <a:buChar char="§"/>
                      </a:pPr>
                      <a:r>
                        <a:rPr lang="nl-NL" sz="1600" dirty="0"/>
                        <a:t>cijfers</a:t>
                      </a:r>
                    </a:p>
                    <a:p>
                      <a:pPr marL="342900" indent="-342900">
                        <a:buFont typeface="Wingdings" panose="05000000000000000000" pitchFamily="2" charset="2"/>
                        <a:buChar char="§"/>
                      </a:pPr>
                      <a:r>
                        <a:rPr lang="nl-NL" sz="1600" dirty="0"/>
                        <a:t>toetsen</a:t>
                      </a:r>
                    </a:p>
                    <a:p>
                      <a:pPr marL="342900" indent="-342900">
                        <a:buFont typeface="Wingdings" panose="05000000000000000000" pitchFamily="2" charset="2"/>
                        <a:buChar char="§"/>
                      </a:pPr>
                      <a:r>
                        <a:rPr lang="nl-NL" sz="1600" dirty="0"/>
                        <a:t>huiswerk</a:t>
                      </a:r>
                    </a:p>
                    <a:p>
                      <a:pPr marL="342900" indent="-342900">
                        <a:buFont typeface="Wingdings" panose="05000000000000000000" pitchFamily="2" charset="2"/>
                        <a:buChar char="§"/>
                      </a:pPr>
                      <a:r>
                        <a:rPr lang="nl-NL" sz="1600" dirty="0"/>
                        <a:t>spreekbeurten/presentaties</a:t>
                      </a:r>
                    </a:p>
                    <a:p>
                      <a:pPr marL="342900" indent="-342900">
                        <a:buFont typeface="Wingdings" panose="05000000000000000000" pitchFamily="2" charset="2"/>
                        <a:buChar char="§"/>
                      </a:pPr>
                      <a:r>
                        <a:rPr lang="nl-NL" sz="1600" dirty="0"/>
                        <a:t>samenwerken met anderen</a:t>
                      </a:r>
                    </a:p>
                    <a:p>
                      <a:pPr marL="342900" indent="-342900">
                        <a:buFont typeface="Wingdings" panose="05000000000000000000" pitchFamily="2" charset="2"/>
                        <a:buChar char="§"/>
                      </a:pPr>
                      <a:r>
                        <a:rPr lang="nl-NL" sz="1600" dirty="0"/>
                        <a:t>druk van ouders</a:t>
                      </a:r>
                    </a:p>
                    <a:p>
                      <a:pPr marL="342900" indent="-342900">
                        <a:buFont typeface="Wingdings" panose="05000000000000000000" pitchFamily="2" charset="2"/>
                        <a:buChar char="§"/>
                      </a:pPr>
                      <a:r>
                        <a:rPr lang="nl-NL" sz="1600" dirty="0"/>
                        <a:t>‘zeurende’ leraren</a:t>
                      </a:r>
                    </a:p>
                    <a:p>
                      <a:pPr marL="342900" indent="-342900">
                        <a:buFont typeface="Wingdings" panose="05000000000000000000" pitchFamily="2" charset="2"/>
                        <a:buChar char="§"/>
                      </a:pPr>
                      <a:r>
                        <a:rPr lang="nl-NL" sz="1600" dirty="0"/>
                        <a:t>vergelijken met anderen</a:t>
                      </a:r>
                    </a:p>
                    <a:p>
                      <a:pPr marL="342900" indent="-342900">
                        <a:buFont typeface="Wingdings" panose="05000000000000000000" pitchFamily="2" charset="2"/>
                        <a:buChar char="§"/>
                      </a:pPr>
                      <a:r>
                        <a:rPr lang="nl-NL" sz="1600" dirty="0"/>
                        <a:t>blijven zitten</a:t>
                      </a:r>
                    </a:p>
                    <a:p>
                      <a:pPr marL="0" indent="0">
                        <a:buFont typeface="Wingdings" panose="05000000000000000000" pitchFamily="2" charset="2"/>
                        <a:buNone/>
                      </a:pPr>
                      <a:endParaRPr lang="nl-NL" sz="1600" dirty="0"/>
                    </a:p>
                    <a:p>
                      <a:pPr marL="342900" indent="-342900">
                        <a:buFont typeface="Wingdings" panose="05000000000000000000" pitchFamily="2" charset="2"/>
                        <a:buChar char="§"/>
                      </a:pPr>
                      <a:endParaRPr lang="nl-NL" sz="1600" dirty="0"/>
                    </a:p>
                  </a:txBody>
                  <a:tcPr>
                    <a:solidFill>
                      <a:schemeClr val="bg1">
                        <a:alpha val="20000"/>
                      </a:schemeClr>
                    </a:solidFill>
                  </a:tcPr>
                </a:tc>
                <a:tc>
                  <a:txBody>
                    <a:bodyPr/>
                    <a:lstStyle/>
                    <a:p>
                      <a:pPr marL="342900" indent="-342900">
                        <a:buFont typeface="Wingdings" panose="05000000000000000000" pitchFamily="2" charset="2"/>
                        <a:buChar char="§"/>
                      </a:pPr>
                      <a:r>
                        <a:rPr lang="nl-NL" sz="1600" dirty="0">
                          <a:solidFill>
                            <a:schemeClr val="tx1"/>
                          </a:solidFill>
                        </a:rPr>
                        <a:t>shoppen</a:t>
                      </a:r>
                    </a:p>
                    <a:p>
                      <a:pPr marL="342900" indent="-342900">
                        <a:buFont typeface="Wingdings" panose="05000000000000000000" pitchFamily="2" charset="2"/>
                        <a:buChar char="§"/>
                      </a:pPr>
                      <a:r>
                        <a:rPr lang="nl-NL" sz="1600" dirty="0">
                          <a:solidFill>
                            <a:schemeClr val="tx1"/>
                          </a:solidFill>
                        </a:rPr>
                        <a:t>chillen</a:t>
                      </a:r>
                    </a:p>
                    <a:p>
                      <a:pPr marL="342900" indent="-342900">
                        <a:buFont typeface="Wingdings" panose="05000000000000000000" pitchFamily="2" charset="2"/>
                        <a:buChar char="§"/>
                      </a:pPr>
                      <a:r>
                        <a:rPr lang="nl-NL" sz="1600" dirty="0">
                          <a:solidFill>
                            <a:schemeClr val="tx1"/>
                          </a:solidFill>
                        </a:rPr>
                        <a:t>kletsen / praten (met vrienden)</a:t>
                      </a:r>
                    </a:p>
                    <a:p>
                      <a:pPr marL="342900" indent="-342900">
                        <a:buFont typeface="Wingdings" panose="05000000000000000000" pitchFamily="2" charset="2"/>
                        <a:buChar char="§"/>
                      </a:pPr>
                      <a:r>
                        <a:rPr lang="nl-NL" sz="1600" dirty="0">
                          <a:solidFill>
                            <a:schemeClr val="tx1"/>
                          </a:solidFill>
                        </a:rPr>
                        <a:t>muziek luisteren</a:t>
                      </a:r>
                    </a:p>
                    <a:p>
                      <a:pPr marL="342900" indent="-342900">
                        <a:buFont typeface="Wingdings" panose="05000000000000000000" pitchFamily="2" charset="2"/>
                        <a:buChar char="§"/>
                      </a:pPr>
                      <a:r>
                        <a:rPr lang="nl-NL" sz="1600" dirty="0">
                          <a:solidFill>
                            <a:schemeClr val="tx1"/>
                          </a:solidFill>
                        </a:rPr>
                        <a:t>terrasje pakken</a:t>
                      </a:r>
                    </a:p>
                    <a:p>
                      <a:pPr marL="342900" indent="-342900">
                        <a:buFont typeface="Wingdings" panose="05000000000000000000" pitchFamily="2" charset="2"/>
                        <a:buChar char="§"/>
                      </a:pPr>
                      <a:r>
                        <a:rPr lang="nl-NL" sz="1600" dirty="0">
                          <a:solidFill>
                            <a:schemeClr val="tx1"/>
                          </a:solidFill>
                        </a:rPr>
                        <a:t>slenteren</a:t>
                      </a:r>
                    </a:p>
                    <a:p>
                      <a:pPr marL="342900" indent="-342900">
                        <a:buFont typeface="Wingdings" panose="05000000000000000000" pitchFamily="2" charset="2"/>
                        <a:buChar char="§"/>
                      </a:pPr>
                      <a:r>
                        <a:rPr lang="nl-NL" sz="1600" dirty="0">
                          <a:solidFill>
                            <a:schemeClr val="tx1"/>
                          </a:solidFill>
                        </a:rPr>
                        <a:t>iets bereiken (iets halen)</a:t>
                      </a:r>
                    </a:p>
                    <a:p>
                      <a:pPr marL="342900" indent="-342900">
                        <a:buFont typeface="Wingdings" panose="05000000000000000000" pitchFamily="2" charset="2"/>
                        <a:buChar char="§"/>
                      </a:pPr>
                      <a:r>
                        <a:rPr lang="nl-NL" sz="1600" dirty="0">
                          <a:solidFill>
                            <a:schemeClr val="tx1"/>
                          </a:solidFill>
                        </a:rPr>
                        <a:t>niets doen</a:t>
                      </a:r>
                    </a:p>
                    <a:p>
                      <a:pPr marL="342900" indent="-342900">
                        <a:buFont typeface="Wingdings" panose="05000000000000000000" pitchFamily="2" charset="2"/>
                        <a:buChar char="§"/>
                      </a:pPr>
                      <a:endParaRPr lang="nl-NL" sz="1600" dirty="0">
                        <a:solidFill>
                          <a:schemeClr val="tx1"/>
                        </a:solidFill>
                      </a:endParaRPr>
                    </a:p>
                    <a:p>
                      <a:pPr marL="342900" indent="-342900">
                        <a:buFont typeface="Wingdings" panose="05000000000000000000" pitchFamily="2" charset="2"/>
                        <a:buChar char="§"/>
                      </a:pPr>
                      <a:endParaRPr lang="nl-NL" sz="1600" dirty="0">
                        <a:solidFill>
                          <a:schemeClr val="tx1"/>
                        </a:solidFill>
                      </a:endParaRPr>
                    </a:p>
                    <a:p>
                      <a:pPr marL="342900" indent="-342900">
                        <a:buFont typeface="Wingdings" panose="05000000000000000000" pitchFamily="2" charset="2"/>
                        <a:buChar char="§"/>
                      </a:pPr>
                      <a:endParaRPr lang="nl-NL" sz="1600" dirty="0">
                        <a:solidFill>
                          <a:schemeClr val="tx1"/>
                        </a:solidFill>
                      </a:endParaRPr>
                    </a:p>
                  </a:txBody>
                  <a:tcPr>
                    <a:solidFill>
                      <a:schemeClr val="bg1">
                        <a:alpha val="20000"/>
                      </a:schemeClr>
                    </a:solidFill>
                  </a:tcPr>
                </a:tc>
                <a:extLst>
                  <a:ext uri="{0D108BD9-81ED-4DB2-BD59-A6C34878D82A}">
                    <a16:rowId xmlns:a16="http://schemas.microsoft.com/office/drawing/2014/main" val="4003349331"/>
                  </a:ext>
                </a:extLst>
              </a:tr>
            </a:tbl>
          </a:graphicData>
        </a:graphic>
      </p:graphicFrame>
      <p:sp>
        <p:nvSpPr>
          <p:cNvPr id="2" name="Tekstvak 1">
            <a:extLst>
              <a:ext uri="{FF2B5EF4-FFF2-40B4-BE49-F238E27FC236}">
                <a16:creationId xmlns:a16="http://schemas.microsoft.com/office/drawing/2014/main" id="{FB4DD10B-26B9-09E4-2C29-D9099CDF8A11}"/>
              </a:ext>
            </a:extLst>
          </p:cNvPr>
          <p:cNvSpPr txBox="1"/>
          <p:nvPr/>
        </p:nvSpPr>
        <p:spPr>
          <a:xfrm>
            <a:off x="605167" y="1348310"/>
            <a:ext cx="7373911"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2000" dirty="0"/>
              <a:t>In deze lesbrief over stress en geluk onder Nederlandse jongeren komt per rubriek deze woordenschat aan de orde: </a:t>
            </a:r>
          </a:p>
        </p:txBody>
      </p:sp>
    </p:spTree>
    <p:extLst>
      <p:ext uri="{BB962C8B-B14F-4D97-AF65-F5344CB8AC3E}">
        <p14:creationId xmlns:p14="http://schemas.microsoft.com/office/powerpoint/2010/main" val="361281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05167" y="726072"/>
            <a:ext cx="728022"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43654" y="569556"/>
            <a:ext cx="388314" cy="707886"/>
          </a:xfrm>
          <a:prstGeom prst="rect">
            <a:avLst/>
          </a:prstGeom>
          <a:noFill/>
        </p:spPr>
        <p:txBody>
          <a:bodyPr wrap="square" rtlCol="0">
            <a:spAutoFit/>
          </a:bodyPr>
          <a:lstStyle/>
          <a:p>
            <a:r>
              <a:rPr lang="en-US" sz="4000" dirty="0">
                <a:solidFill>
                  <a:schemeClr val="bg1"/>
                </a:solidFill>
              </a:rPr>
              <a:t>6</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A873B435-AE20-4B03-B3E3-9DBBB88B8BC4}"/>
              </a:ext>
            </a:extLst>
          </p:cNvPr>
          <p:cNvSpPr txBox="1"/>
          <p:nvPr/>
        </p:nvSpPr>
        <p:spPr>
          <a:xfrm>
            <a:off x="1500479" y="708994"/>
            <a:ext cx="6576613"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 </a:t>
            </a:r>
          </a:p>
        </p:txBody>
      </p:sp>
      <p:sp>
        <p:nvSpPr>
          <p:cNvPr id="19" name="Tekstvak 18">
            <a:extLst>
              <a:ext uri="{FF2B5EF4-FFF2-40B4-BE49-F238E27FC236}">
                <a16:creationId xmlns:a16="http://schemas.microsoft.com/office/drawing/2014/main" id="{DCB9CD27-89C7-1257-CCF9-021EC470DD1D}"/>
              </a:ext>
            </a:extLst>
          </p:cNvPr>
          <p:cNvSpPr txBox="1"/>
          <p:nvPr/>
        </p:nvSpPr>
        <p:spPr>
          <a:xfrm>
            <a:off x="563243" y="1457136"/>
            <a:ext cx="7338712"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latin typeface="Calibri" panose="020F0502020204030204" pitchFamily="34" charset="0"/>
                <a:cs typeface="Calibri" panose="020F0502020204030204" pitchFamily="34" charset="0"/>
              </a:rPr>
              <a:t>Maak de stresstest om te kijken of je een stresskip bent of een koele kikker.</a:t>
            </a:r>
          </a:p>
        </p:txBody>
      </p:sp>
      <p:sp>
        <p:nvSpPr>
          <p:cNvPr id="2" name="Tekstvak 1">
            <a:extLst>
              <a:ext uri="{FF2B5EF4-FFF2-40B4-BE49-F238E27FC236}">
                <a16:creationId xmlns:a16="http://schemas.microsoft.com/office/drawing/2014/main" id="{8017EA9A-70D1-025F-F727-D22CC67A1514}"/>
              </a:ext>
            </a:extLst>
          </p:cNvPr>
          <p:cNvSpPr txBox="1"/>
          <p:nvPr/>
        </p:nvSpPr>
        <p:spPr>
          <a:xfrm>
            <a:off x="563243" y="2229582"/>
            <a:ext cx="7338712" cy="6463308"/>
          </a:xfrm>
          <a:prstGeom prst="rect">
            <a:avLst/>
          </a:prstGeom>
          <a:noFill/>
        </p:spPr>
        <p:txBody>
          <a:bodyPr wrap="square" rtlCol="0">
            <a:spAutoFit/>
          </a:bodyPr>
          <a:lstStyle/>
          <a:p>
            <a:r>
              <a:rPr lang="nl-NL" dirty="0"/>
              <a:t>Je hebt deze week heel veel huiswerk.</a:t>
            </a:r>
          </a:p>
          <a:p>
            <a:pPr marL="342900" indent="-342900">
              <a:buFont typeface="+mj-lt"/>
              <a:buAutoNum type="alphaUcPeriod"/>
            </a:pPr>
            <a:r>
              <a:rPr lang="nl-NL" dirty="0"/>
              <a:t>Ik begin vroeg, dan heb ik ook geen stress.</a:t>
            </a:r>
          </a:p>
          <a:p>
            <a:pPr marL="342900" indent="-342900">
              <a:buFont typeface="+mj-lt"/>
              <a:buAutoNum type="alphaUcPeriod"/>
            </a:pPr>
            <a:r>
              <a:rPr lang="nl-NL" dirty="0"/>
              <a:t>Ik blijf rustig. Als het niet af is, is het niet af.</a:t>
            </a:r>
          </a:p>
          <a:p>
            <a:pPr marL="342900" indent="-342900">
              <a:buFont typeface="+mj-lt"/>
              <a:buAutoNum type="alphaUcPeriod"/>
            </a:pPr>
            <a:r>
              <a:rPr lang="nl-NL" dirty="0"/>
              <a:t>Ik lig er wakker van en maak me zorgen.</a:t>
            </a:r>
          </a:p>
          <a:p>
            <a:pPr marL="285750" indent="-285750">
              <a:buFont typeface="Wingdings" panose="05000000000000000000" pitchFamily="2" charset="2"/>
              <a:buChar char="q"/>
            </a:pPr>
            <a:endParaRPr lang="nl-NL" dirty="0"/>
          </a:p>
          <a:p>
            <a:r>
              <a:rPr lang="nl-NL" dirty="0"/>
              <a:t>Je hebt ruzie met iemand uit de klas.</a:t>
            </a:r>
          </a:p>
          <a:p>
            <a:pPr marL="342900" indent="-342900">
              <a:buFont typeface="+mj-lt"/>
              <a:buAutoNum type="alphaUcPeriod"/>
            </a:pPr>
            <a:r>
              <a:rPr lang="nl-NL" dirty="0"/>
              <a:t>Ik spreek de persoon direct aan en we lossen het op.</a:t>
            </a:r>
          </a:p>
          <a:p>
            <a:pPr marL="342900" indent="-342900">
              <a:buFont typeface="+mj-lt"/>
              <a:buAutoNum type="alphaUcPeriod"/>
            </a:pPr>
            <a:r>
              <a:rPr lang="nl-NL" dirty="0"/>
              <a:t>Mij best. Ik heb genoeg vrienden.</a:t>
            </a:r>
          </a:p>
          <a:p>
            <a:pPr marL="342900" indent="-342900">
              <a:buFont typeface="+mj-lt"/>
              <a:buAutoNum type="alphaUcPeriod"/>
            </a:pPr>
            <a:r>
              <a:rPr lang="nl-NL" dirty="0"/>
              <a:t>Ik ben er niet blij mee maar hou mijn mond.</a:t>
            </a:r>
          </a:p>
          <a:p>
            <a:pPr marL="285750" indent="-285750">
              <a:buFont typeface="Wingdings" panose="05000000000000000000" pitchFamily="2" charset="2"/>
              <a:buChar char="q"/>
            </a:pPr>
            <a:endParaRPr lang="nl-NL" dirty="0"/>
          </a:p>
          <a:p>
            <a:r>
              <a:rPr lang="nl-NL" sz="1800" dirty="0">
                <a:latin typeface="Calibri" panose="020F0502020204030204" pitchFamily="34" charset="0"/>
                <a:cs typeface="Calibri" panose="020F0502020204030204" pitchFamily="34" charset="0"/>
              </a:rPr>
              <a:t>Je bent op de fiets op weg naar school. Je hebt het eerste uur een belangrijk proefwerk voor wiskunde. Je bent al wat laat en de brug gaat open. 10 schepen liggen te wachten. Dat duurt! Hoe reageer je? </a:t>
            </a:r>
          </a:p>
          <a:p>
            <a:pPr marL="342900" indent="-342900">
              <a:buFont typeface="+mj-lt"/>
              <a:buAutoNum type="alphaUcPeriod"/>
            </a:pPr>
            <a:r>
              <a:rPr lang="nl-NL" sz="1800" dirty="0">
                <a:latin typeface="Calibri" panose="020F0502020204030204" pitchFamily="34" charset="0"/>
                <a:cs typeface="Calibri" panose="020F0502020204030204" pitchFamily="34" charset="0"/>
              </a:rPr>
              <a:t>Ik haalt het boek uit mijn tas en leer nog wat.</a:t>
            </a:r>
          </a:p>
          <a:p>
            <a:pPr marL="342900" indent="-342900">
              <a:buFont typeface="+mj-lt"/>
              <a:buAutoNum type="alphaUcPeriod"/>
            </a:pPr>
            <a:r>
              <a:rPr lang="nl-NL" dirty="0">
                <a:latin typeface="Calibri" panose="020F0502020204030204" pitchFamily="34" charset="0"/>
                <a:cs typeface="Calibri" panose="020F0502020204030204" pitchFamily="34" charset="0"/>
              </a:rPr>
              <a:t>Ik stap af en eet een boterham.</a:t>
            </a:r>
            <a:endParaRPr lang="nl-NL" sz="1800" dirty="0">
              <a:latin typeface="Calibri" panose="020F0502020204030204" pitchFamily="34" charset="0"/>
              <a:cs typeface="Calibri" panose="020F0502020204030204" pitchFamily="34" charset="0"/>
            </a:endParaRPr>
          </a:p>
          <a:p>
            <a:pPr marL="342900" indent="-342900">
              <a:buFont typeface="+mj-lt"/>
              <a:buAutoNum type="alphaUcPeriod"/>
            </a:pPr>
            <a:r>
              <a:rPr lang="nl-NL" dirty="0">
                <a:latin typeface="Calibri" panose="020F0502020204030204" pitchFamily="34" charset="0"/>
                <a:cs typeface="Calibri" panose="020F0502020204030204" pitchFamily="34" charset="0"/>
              </a:rPr>
              <a:t>Ik word heel erg zenuwachtig en tel elke seconde.</a:t>
            </a:r>
          </a:p>
          <a:p>
            <a:endParaRPr lang="nl-NL" sz="1800"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Je hebt je portemonnee thuis laten liggen. Je kunt in de pauze dus niets te eten kopen.</a:t>
            </a:r>
          </a:p>
          <a:p>
            <a:pPr marL="342900" indent="-342900">
              <a:buFont typeface="+mj-lt"/>
              <a:buAutoNum type="alphaUcPeriod"/>
            </a:pPr>
            <a:r>
              <a:rPr lang="nl-NL" dirty="0">
                <a:latin typeface="Calibri" panose="020F0502020204030204" pitchFamily="34" charset="0"/>
                <a:cs typeface="Calibri" panose="020F0502020204030204" pitchFamily="34" charset="0"/>
              </a:rPr>
              <a:t>Je belt naar vader/moeder/opa/oma/.. en vraagt of ze je portemonnee komen brengen.</a:t>
            </a:r>
          </a:p>
          <a:p>
            <a:pPr marL="342900" indent="-342900">
              <a:buFont typeface="+mj-lt"/>
              <a:buAutoNum type="alphaUcPeriod"/>
            </a:pPr>
            <a:r>
              <a:rPr lang="nl-NL" dirty="0">
                <a:latin typeface="Calibri" panose="020F0502020204030204" pitchFamily="34" charset="0"/>
                <a:cs typeface="Calibri" panose="020F0502020204030204" pitchFamily="34" charset="0"/>
              </a:rPr>
              <a:t>Je vraagt iemand of die je wat leent.</a:t>
            </a:r>
          </a:p>
          <a:p>
            <a:pPr marL="342900" indent="-342900">
              <a:buFont typeface="+mj-lt"/>
              <a:buAutoNum type="alphaUcPeriod"/>
            </a:pPr>
            <a:r>
              <a:rPr lang="nl-NL" dirty="0">
                <a:latin typeface="Calibri" panose="020F0502020204030204" pitchFamily="34" charset="0"/>
                <a:cs typeface="Calibri" panose="020F0502020204030204" pitchFamily="34" charset="0"/>
              </a:rPr>
              <a:t>Je wacht met eten tot je thuis bent.</a:t>
            </a:r>
          </a:p>
        </p:txBody>
      </p:sp>
    </p:spTree>
    <p:extLst>
      <p:ext uri="{BB962C8B-B14F-4D97-AF65-F5344CB8AC3E}">
        <p14:creationId xmlns:p14="http://schemas.microsoft.com/office/powerpoint/2010/main" val="245267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05167" y="726072"/>
            <a:ext cx="728022"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43654" y="569556"/>
            <a:ext cx="388314" cy="707886"/>
          </a:xfrm>
          <a:prstGeom prst="rect">
            <a:avLst/>
          </a:prstGeom>
          <a:noFill/>
        </p:spPr>
        <p:txBody>
          <a:bodyPr wrap="square" rtlCol="0">
            <a:spAutoFit/>
          </a:bodyPr>
          <a:lstStyle/>
          <a:p>
            <a:r>
              <a:rPr lang="en-US" sz="4000" dirty="0">
                <a:solidFill>
                  <a:schemeClr val="bg1"/>
                </a:solidFill>
              </a:rPr>
              <a:t>6</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A873B435-AE20-4B03-B3E3-9DBBB88B8BC4}"/>
              </a:ext>
            </a:extLst>
          </p:cNvPr>
          <p:cNvSpPr txBox="1"/>
          <p:nvPr/>
        </p:nvSpPr>
        <p:spPr>
          <a:xfrm>
            <a:off x="1500479" y="708994"/>
            <a:ext cx="6576613"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 </a:t>
            </a:r>
          </a:p>
        </p:txBody>
      </p:sp>
      <p:pic>
        <p:nvPicPr>
          <p:cNvPr id="18" name="Afbeelding 17" descr="Afbeelding met illustratie&#10;&#10;Automatisch gegenereerde beschrijving">
            <a:extLst>
              <a:ext uri="{FF2B5EF4-FFF2-40B4-BE49-F238E27FC236}">
                <a16:creationId xmlns:a16="http://schemas.microsoft.com/office/drawing/2014/main" id="{8E36B088-A4B9-651F-65CC-F60BBF921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88" y="6618131"/>
            <a:ext cx="2329600" cy="2340000"/>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7BF86926-DE84-34C6-222F-C6740F5869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6051" y="6354013"/>
            <a:ext cx="2340000" cy="2340000"/>
          </a:xfrm>
          <a:prstGeom prst="rect">
            <a:avLst/>
          </a:prstGeom>
        </p:spPr>
      </p:pic>
      <p:sp>
        <p:nvSpPr>
          <p:cNvPr id="4" name="Tekstvak 3">
            <a:extLst>
              <a:ext uri="{FF2B5EF4-FFF2-40B4-BE49-F238E27FC236}">
                <a16:creationId xmlns:a16="http://schemas.microsoft.com/office/drawing/2014/main" id="{43A72EAB-9FB3-A3D4-BD6E-BF5C63CB7399}"/>
              </a:ext>
            </a:extLst>
          </p:cNvPr>
          <p:cNvSpPr txBox="1"/>
          <p:nvPr/>
        </p:nvSpPr>
        <p:spPr>
          <a:xfrm>
            <a:off x="556317" y="3267276"/>
            <a:ext cx="7365411"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l" fontAlgn="base">
              <a:buFont typeface="Wingdings" panose="05000000000000000000" pitchFamily="2" charset="2"/>
              <a:buChar char="q"/>
            </a:pPr>
            <a:r>
              <a:rPr lang="nl-NL" i="0" dirty="0">
                <a:solidFill>
                  <a:srgbClr val="444444"/>
                </a:solidFill>
                <a:effectLst/>
                <a:latin typeface="inherit"/>
              </a:rPr>
              <a:t>Alles goed willen doen</a:t>
            </a:r>
          </a:p>
          <a:p>
            <a:pPr marL="285750" indent="-285750" algn="l" fontAlgn="base">
              <a:buFont typeface="Wingdings" panose="05000000000000000000" pitchFamily="2" charset="2"/>
              <a:buChar char="q"/>
            </a:pPr>
            <a:r>
              <a:rPr lang="nl-NL" i="0" dirty="0">
                <a:solidFill>
                  <a:srgbClr val="444444"/>
                </a:solidFill>
                <a:effectLst/>
                <a:latin typeface="inherit"/>
              </a:rPr>
              <a:t>Een 5,5 is ook een voldoende</a:t>
            </a:r>
          </a:p>
          <a:p>
            <a:pPr marL="285750" indent="-285750" fontAlgn="base">
              <a:buFont typeface="Wingdings" panose="05000000000000000000" pitchFamily="2" charset="2"/>
              <a:buChar char="q"/>
            </a:pPr>
            <a:r>
              <a:rPr lang="nl-NL" i="0" dirty="0">
                <a:solidFill>
                  <a:srgbClr val="444444"/>
                </a:solidFill>
                <a:effectLst/>
                <a:latin typeface="inherit"/>
              </a:rPr>
              <a:t>Kan goed nee zeggen</a:t>
            </a:r>
          </a:p>
          <a:p>
            <a:pPr marL="285750" indent="-285750" algn="l" fontAlgn="base">
              <a:buFont typeface="Wingdings" panose="05000000000000000000" pitchFamily="2" charset="2"/>
              <a:buChar char="q"/>
            </a:pPr>
            <a:r>
              <a:rPr lang="nl-NL" i="0" dirty="0">
                <a:solidFill>
                  <a:srgbClr val="444444"/>
                </a:solidFill>
                <a:effectLst/>
                <a:latin typeface="inherit"/>
              </a:rPr>
              <a:t>Onzeker</a:t>
            </a:r>
          </a:p>
          <a:p>
            <a:pPr marL="285750" indent="-285750" algn="l" fontAlgn="base">
              <a:buFont typeface="Wingdings" panose="05000000000000000000" pitchFamily="2" charset="2"/>
              <a:buChar char="q"/>
            </a:pPr>
            <a:r>
              <a:rPr lang="nl-NL" dirty="0">
                <a:solidFill>
                  <a:srgbClr val="444444"/>
                </a:solidFill>
                <a:latin typeface="inherit"/>
              </a:rPr>
              <a:t>Vraagt</a:t>
            </a:r>
            <a:r>
              <a:rPr lang="nl-NL" i="0" dirty="0">
                <a:solidFill>
                  <a:srgbClr val="444444"/>
                </a:solidFill>
                <a:effectLst/>
                <a:latin typeface="inherit"/>
              </a:rPr>
              <a:t> snel om hulp</a:t>
            </a:r>
          </a:p>
          <a:p>
            <a:pPr marL="285750" indent="-285750" algn="l" fontAlgn="base">
              <a:buFont typeface="Wingdings" panose="05000000000000000000" pitchFamily="2" charset="2"/>
              <a:buChar char="q"/>
            </a:pPr>
            <a:r>
              <a:rPr lang="nl-NL" dirty="0">
                <a:solidFill>
                  <a:srgbClr val="444444"/>
                </a:solidFill>
                <a:latin typeface="inherit"/>
              </a:rPr>
              <a:t>Kan slecht </a:t>
            </a:r>
            <a:r>
              <a:rPr lang="nl-NL" i="0" dirty="0">
                <a:solidFill>
                  <a:srgbClr val="444444"/>
                </a:solidFill>
                <a:effectLst/>
                <a:latin typeface="inherit"/>
              </a:rPr>
              <a:t>nee zeggen</a:t>
            </a:r>
          </a:p>
          <a:p>
            <a:pPr marL="285750" indent="-285750" algn="l" fontAlgn="base">
              <a:buFont typeface="Wingdings" panose="05000000000000000000" pitchFamily="2" charset="2"/>
              <a:buChar char="q"/>
            </a:pPr>
            <a:r>
              <a:rPr lang="nl-NL" i="0" dirty="0">
                <a:solidFill>
                  <a:srgbClr val="444444"/>
                </a:solidFill>
                <a:effectLst/>
                <a:latin typeface="inherit"/>
              </a:rPr>
              <a:t>Relaxed</a:t>
            </a:r>
          </a:p>
          <a:p>
            <a:pPr marL="285750" indent="-285750" algn="l" fontAlgn="base">
              <a:buFont typeface="Wingdings" panose="05000000000000000000" pitchFamily="2" charset="2"/>
              <a:buChar char="q"/>
            </a:pPr>
            <a:r>
              <a:rPr lang="nl-NL" i="0" dirty="0">
                <a:solidFill>
                  <a:srgbClr val="444444"/>
                </a:solidFill>
                <a:effectLst/>
                <a:latin typeface="inherit"/>
              </a:rPr>
              <a:t>Nu en dan wat lui</a:t>
            </a:r>
          </a:p>
          <a:p>
            <a:pPr marL="285750" indent="-285750" fontAlgn="base">
              <a:buFont typeface="Wingdings" panose="05000000000000000000" pitchFamily="2" charset="2"/>
              <a:buChar char="q"/>
            </a:pPr>
            <a:r>
              <a:rPr lang="nl-NL" dirty="0">
                <a:solidFill>
                  <a:srgbClr val="444444"/>
                </a:solidFill>
                <a:latin typeface="inherit"/>
              </a:rPr>
              <a:t>Doorzetter</a:t>
            </a:r>
            <a:endParaRPr lang="nl-NL" i="0" dirty="0">
              <a:solidFill>
                <a:srgbClr val="444444"/>
              </a:solidFill>
              <a:effectLst/>
              <a:latin typeface="inherit"/>
            </a:endParaRPr>
          </a:p>
        </p:txBody>
      </p:sp>
      <p:sp>
        <p:nvSpPr>
          <p:cNvPr id="6" name="Tekstvak 5">
            <a:extLst>
              <a:ext uri="{FF2B5EF4-FFF2-40B4-BE49-F238E27FC236}">
                <a16:creationId xmlns:a16="http://schemas.microsoft.com/office/drawing/2014/main" id="{6021E5D2-21DB-4760-B6B5-93187DC8FEA7}"/>
              </a:ext>
            </a:extLst>
          </p:cNvPr>
          <p:cNvSpPr txBox="1"/>
          <p:nvPr/>
        </p:nvSpPr>
        <p:spPr>
          <a:xfrm>
            <a:off x="563457" y="1478520"/>
            <a:ext cx="7365411"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latin typeface="Calibri" panose="020F0502020204030204" pitchFamily="34" charset="0"/>
                <a:cs typeface="Calibri" panose="020F0502020204030204" pitchFamily="34" charset="0"/>
              </a:rPr>
              <a:t>Als je overal B hebt, ben je eerder een koele kikker. Heb je overal C? Dan ben je wel een beetje een stresskip. Met A ben je van beide wat. De stresskip en de koele kikker hebben goede en slechte eigenschappen. Bespreek met je partner welke eigenschappen volgens jullie bij een stresskip en een koele kikker horen.</a:t>
            </a:r>
          </a:p>
        </p:txBody>
      </p:sp>
    </p:spTree>
    <p:extLst>
      <p:ext uri="{BB962C8B-B14F-4D97-AF65-F5344CB8AC3E}">
        <p14:creationId xmlns:p14="http://schemas.microsoft.com/office/powerpoint/2010/main" val="1841525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05167" y="726072"/>
            <a:ext cx="728022"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43654" y="569556"/>
            <a:ext cx="388314" cy="707886"/>
          </a:xfrm>
          <a:prstGeom prst="rect">
            <a:avLst/>
          </a:prstGeom>
          <a:noFill/>
        </p:spPr>
        <p:txBody>
          <a:bodyPr wrap="square" rtlCol="0">
            <a:spAutoFit/>
          </a:bodyPr>
          <a:lstStyle/>
          <a:p>
            <a:r>
              <a:rPr lang="en-US" sz="4000" dirty="0">
                <a:solidFill>
                  <a:schemeClr val="bg1"/>
                </a:solidFill>
              </a:rPr>
              <a:t>6</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A873B435-AE20-4B03-B3E3-9DBBB88B8BC4}"/>
              </a:ext>
            </a:extLst>
          </p:cNvPr>
          <p:cNvSpPr txBox="1"/>
          <p:nvPr/>
        </p:nvSpPr>
        <p:spPr>
          <a:xfrm>
            <a:off x="1500479" y="708994"/>
            <a:ext cx="6576613"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a:t>
            </a:r>
          </a:p>
        </p:txBody>
      </p:sp>
      <p:pic>
        <p:nvPicPr>
          <p:cNvPr id="18" name="Afbeelding 17" descr="Afbeelding met illustratie&#10;&#10;Automatisch gegenereerde beschrijving">
            <a:extLst>
              <a:ext uri="{FF2B5EF4-FFF2-40B4-BE49-F238E27FC236}">
                <a16:creationId xmlns:a16="http://schemas.microsoft.com/office/drawing/2014/main" id="{8E36B088-A4B9-651F-65CC-F60BBF921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197" y="4953000"/>
            <a:ext cx="2329600" cy="2340000"/>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7BF86926-DE84-34C6-222F-C6740F5869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785" y="2150101"/>
            <a:ext cx="2340000" cy="2340000"/>
          </a:xfrm>
          <a:prstGeom prst="rect">
            <a:avLst/>
          </a:prstGeom>
        </p:spPr>
      </p:pic>
      <p:sp>
        <p:nvSpPr>
          <p:cNvPr id="4" name="Tekstvak 3">
            <a:extLst>
              <a:ext uri="{FF2B5EF4-FFF2-40B4-BE49-F238E27FC236}">
                <a16:creationId xmlns:a16="http://schemas.microsoft.com/office/drawing/2014/main" id="{43A72EAB-9FB3-A3D4-BD6E-BF5C63CB7399}"/>
              </a:ext>
            </a:extLst>
          </p:cNvPr>
          <p:cNvSpPr txBox="1"/>
          <p:nvPr/>
        </p:nvSpPr>
        <p:spPr>
          <a:xfrm>
            <a:off x="837811" y="5412610"/>
            <a:ext cx="3294775"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l" fontAlgn="base">
              <a:buFont typeface="Wingdings" panose="05000000000000000000" pitchFamily="2" charset="2"/>
              <a:buChar char="q"/>
            </a:pPr>
            <a:r>
              <a:rPr lang="nl-NL" b="0" i="0" dirty="0">
                <a:solidFill>
                  <a:srgbClr val="444444"/>
                </a:solidFill>
                <a:effectLst/>
                <a:latin typeface="inherit"/>
              </a:rPr>
              <a:t>Een 5,5 is ook een voldoende</a:t>
            </a:r>
          </a:p>
          <a:p>
            <a:pPr marL="285750" indent="-285750" fontAlgn="base">
              <a:buFont typeface="Wingdings" panose="05000000000000000000" pitchFamily="2" charset="2"/>
              <a:buChar char="q"/>
            </a:pPr>
            <a:r>
              <a:rPr lang="nl-NL" b="0" i="0" dirty="0">
                <a:solidFill>
                  <a:srgbClr val="444444"/>
                </a:solidFill>
                <a:effectLst/>
                <a:latin typeface="inherit"/>
              </a:rPr>
              <a:t>Kan goed nee zeggen</a:t>
            </a:r>
          </a:p>
          <a:p>
            <a:pPr marL="285750" indent="-285750" algn="l" fontAlgn="base">
              <a:buFont typeface="Wingdings" panose="05000000000000000000" pitchFamily="2" charset="2"/>
              <a:buChar char="q"/>
            </a:pPr>
            <a:r>
              <a:rPr lang="nl-NL" b="0" i="0" dirty="0">
                <a:solidFill>
                  <a:srgbClr val="444444"/>
                </a:solidFill>
                <a:effectLst/>
                <a:latin typeface="inherit"/>
              </a:rPr>
              <a:t>Relaxed</a:t>
            </a:r>
          </a:p>
          <a:p>
            <a:pPr marL="285750" indent="-285750" algn="l" fontAlgn="base">
              <a:buFont typeface="Wingdings" panose="05000000000000000000" pitchFamily="2" charset="2"/>
              <a:buChar char="q"/>
            </a:pPr>
            <a:r>
              <a:rPr lang="nl-NL" b="0" i="0" dirty="0">
                <a:solidFill>
                  <a:srgbClr val="444444"/>
                </a:solidFill>
                <a:effectLst/>
                <a:latin typeface="inherit"/>
              </a:rPr>
              <a:t>Nu en dan wat lui</a:t>
            </a:r>
          </a:p>
        </p:txBody>
      </p:sp>
      <p:sp>
        <p:nvSpPr>
          <p:cNvPr id="2" name="Tekstvak 1">
            <a:extLst>
              <a:ext uri="{FF2B5EF4-FFF2-40B4-BE49-F238E27FC236}">
                <a16:creationId xmlns:a16="http://schemas.microsoft.com/office/drawing/2014/main" id="{EB184464-FCAE-F0AA-6B77-C0230824CC41}"/>
              </a:ext>
            </a:extLst>
          </p:cNvPr>
          <p:cNvSpPr txBox="1"/>
          <p:nvPr/>
        </p:nvSpPr>
        <p:spPr>
          <a:xfrm>
            <a:off x="837811" y="2293630"/>
            <a:ext cx="3294775"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lgn="l" fontAlgn="base">
              <a:buFont typeface="Wingdings" panose="05000000000000000000" pitchFamily="2" charset="2"/>
              <a:buChar char="q"/>
            </a:pPr>
            <a:r>
              <a:rPr lang="nl-NL" b="0" i="0" dirty="0">
                <a:solidFill>
                  <a:srgbClr val="444444"/>
                </a:solidFill>
                <a:effectLst/>
                <a:latin typeface="inherit"/>
              </a:rPr>
              <a:t>Alles goed willen doen</a:t>
            </a:r>
          </a:p>
          <a:p>
            <a:pPr marL="285750" indent="-285750" algn="l" fontAlgn="base">
              <a:buFont typeface="Wingdings" panose="05000000000000000000" pitchFamily="2" charset="2"/>
              <a:buChar char="q"/>
            </a:pPr>
            <a:r>
              <a:rPr lang="nl-NL" b="0" i="0" dirty="0">
                <a:solidFill>
                  <a:srgbClr val="444444"/>
                </a:solidFill>
                <a:effectLst/>
                <a:latin typeface="inherit"/>
              </a:rPr>
              <a:t>Onzeker</a:t>
            </a:r>
          </a:p>
          <a:p>
            <a:pPr marL="285750" indent="-285750" algn="l" fontAlgn="base">
              <a:buFont typeface="Wingdings" panose="05000000000000000000" pitchFamily="2" charset="2"/>
              <a:buChar char="q"/>
            </a:pPr>
            <a:r>
              <a:rPr lang="nl-NL" dirty="0">
                <a:solidFill>
                  <a:srgbClr val="444444"/>
                </a:solidFill>
                <a:latin typeface="inherit"/>
              </a:rPr>
              <a:t>Vraagt</a:t>
            </a:r>
            <a:r>
              <a:rPr lang="nl-NL" b="0" i="0" dirty="0">
                <a:solidFill>
                  <a:srgbClr val="444444"/>
                </a:solidFill>
                <a:effectLst/>
                <a:latin typeface="inherit"/>
              </a:rPr>
              <a:t> snel om hulp</a:t>
            </a:r>
          </a:p>
          <a:p>
            <a:pPr marL="285750" indent="-285750" algn="l" fontAlgn="base">
              <a:buFont typeface="Wingdings" panose="05000000000000000000" pitchFamily="2" charset="2"/>
              <a:buChar char="q"/>
            </a:pPr>
            <a:r>
              <a:rPr lang="nl-NL" dirty="0">
                <a:solidFill>
                  <a:srgbClr val="444444"/>
                </a:solidFill>
                <a:latin typeface="inherit"/>
              </a:rPr>
              <a:t>Kan slecht </a:t>
            </a:r>
            <a:r>
              <a:rPr lang="nl-NL" b="0" i="0" dirty="0">
                <a:solidFill>
                  <a:srgbClr val="444444"/>
                </a:solidFill>
                <a:effectLst/>
                <a:latin typeface="inherit"/>
              </a:rPr>
              <a:t>nee zeggen</a:t>
            </a:r>
          </a:p>
          <a:p>
            <a:pPr marL="285750" indent="-285750" algn="l" fontAlgn="base">
              <a:buFont typeface="Wingdings" panose="05000000000000000000" pitchFamily="2" charset="2"/>
              <a:buChar char="q"/>
            </a:pPr>
            <a:r>
              <a:rPr lang="nl-NL" dirty="0">
                <a:solidFill>
                  <a:srgbClr val="444444"/>
                </a:solidFill>
                <a:latin typeface="inherit"/>
              </a:rPr>
              <a:t>Doorzetter</a:t>
            </a:r>
            <a:endParaRPr lang="nl-NL" b="0" i="0" dirty="0">
              <a:solidFill>
                <a:srgbClr val="444444"/>
              </a:solidFill>
              <a:effectLst/>
              <a:latin typeface="inherit"/>
            </a:endParaRPr>
          </a:p>
        </p:txBody>
      </p:sp>
    </p:spTree>
    <p:extLst>
      <p:ext uri="{BB962C8B-B14F-4D97-AF65-F5344CB8AC3E}">
        <p14:creationId xmlns:p14="http://schemas.microsoft.com/office/powerpoint/2010/main" val="2047883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575658" y="872921"/>
            <a:ext cx="715928"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en-US" sz="4000" dirty="0">
                <a:solidFill>
                  <a:schemeClr val="bg1"/>
                </a:solidFill>
              </a:rPr>
              <a:t>7</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E9956B07-EB6D-4B5C-BA91-ED2B98EC2561}"/>
              </a:ext>
            </a:extLst>
          </p:cNvPr>
          <p:cNvSpPr txBox="1"/>
          <p:nvPr/>
        </p:nvSpPr>
        <p:spPr>
          <a:xfrm>
            <a:off x="1291586" y="885968"/>
            <a:ext cx="3247998"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 </a:t>
            </a:r>
          </a:p>
        </p:txBody>
      </p:sp>
      <p:sp>
        <p:nvSpPr>
          <p:cNvPr id="6" name="Tekstvak 5">
            <a:extLst>
              <a:ext uri="{FF2B5EF4-FFF2-40B4-BE49-F238E27FC236}">
                <a16:creationId xmlns:a16="http://schemas.microsoft.com/office/drawing/2014/main" id="{A8127109-E48C-160F-4DA9-B3623E708C8E}"/>
              </a:ext>
            </a:extLst>
          </p:cNvPr>
          <p:cNvSpPr txBox="1"/>
          <p:nvPr/>
        </p:nvSpPr>
        <p:spPr>
          <a:xfrm>
            <a:off x="523912" y="1687055"/>
            <a:ext cx="7365411"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latin typeface="Calibri" panose="020F0502020204030204" pitchFamily="34" charset="0"/>
                <a:cs typeface="Calibri" panose="020F0502020204030204" pitchFamily="34" charset="0"/>
              </a:rPr>
              <a:t>Op school in Nederland draait het om cijfers en vakken. Kijk eens naar dit lesrooster (dinsdag). Hebben jullie dezelfde vakken?  </a:t>
            </a:r>
          </a:p>
        </p:txBody>
      </p:sp>
      <p:graphicFrame>
        <p:nvGraphicFramePr>
          <p:cNvPr id="3" name="Tabel 6">
            <a:extLst>
              <a:ext uri="{FF2B5EF4-FFF2-40B4-BE49-F238E27FC236}">
                <a16:creationId xmlns:a16="http://schemas.microsoft.com/office/drawing/2014/main" id="{0489D71C-6407-0337-1103-64DE888EB63A}"/>
              </a:ext>
            </a:extLst>
          </p:cNvPr>
          <p:cNvGraphicFramePr>
            <a:graphicFrameLocks noGrp="1"/>
          </p:cNvGraphicFramePr>
          <p:nvPr>
            <p:extLst>
              <p:ext uri="{D42A27DB-BD31-4B8C-83A1-F6EECF244321}">
                <p14:modId xmlns:p14="http://schemas.microsoft.com/office/powerpoint/2010/main" val="1254071114"/>
              </p:ext>
            </p:extLst>
          </p:nvPr>
        </p:nvGraphicFramePr>
        <p:xfrm>
          <a:off x="575658" y="3032830"/>
          <a:ext cx="7315739" cy="3169920"/>
        </p:xfrm>
        <a:graphic>
          <a:graphicData uri="http://schemas.openxmlformats.org/drawingml/2006/table">
            <a:tbl>
              <a:tblPr firstRow="1" bandRow="1">
                <a:tableStyleId>{5940675A-B579-460E-94D1-54222C63F5DA}</a:tableStyleId>
              </a:tblPr>
              <a:tblGrid>
                <a:gridCol w="2208326">
                  <a:extLst>
                    <a:ext uri="{9D8B030D-6E8A-4147-A177-3AD203B41FA5}">
                      <a16:colId xmlns:a16="http://schemas.microsoft.com/office/drawing/2014/main" val="2258261706"/>
                    </a:ext>
                  </a:extLst>
                </a:gridCol>
                <a:gridCol w="1750438">
                  <a:extLst>
                    <a:ext uri="{9D8B030D-6E8A-4147-A177-3AD203B41FA5}">
                      <a16:colId xmlns:a16="http://schemas.microsoft.com/office/drawing/2014/main" val="455690862"/>
                    </a:ext>
                  </a:extLst>
                </a:gridCol>
                <a:gridCol w="3356975">
                  <a:extLst>
                    <a:ext uri="{9D8B030D-6E8A-4147-A177-3AD203B41FA5}">
                      <a16:colId xmlns:a16="http://schemas.microsoft.com/office/drawing/2014/main" val="2846828643"/>
                    </a:ext>
                  </a:extLst>
                </a:gridCol>
              </a:tblGrid>
              <a:tr h="370840">
                <a:tc>
                  <a:txBody>
                    <a:bodyPr/>
                    <a:lstStyle/>
                    <a:p>
                      <a:r>
                        <a:rPr lang="nl-NL" sz="2000" dirty="0">
                          <a:effectLst/>
                        </a:rPr>
                        <a:t>Les 1</a:t>
                      </a:r>
                    </a:p>
                  </a:txBody>
                  <a:tcPr marL="38100" marR="38100" marT="38100" marB="38100" anchor="ctr">
                    <a:solidFill>
                      <a:schemeClr val="bg1"/>
                    </a:solidFill>
                  </a:tcPr>
                </a:tc>
                <a:tc>
                  <a:txBody>
                    <a:bodyPr/>
                    <a:lstStyle/>
                    <a:p>
                      <a:r>
                        <a:rPr lang="nl-NL" sz="2000" dirty="0">
                          <a:effectLst/>
                        </a:rPr>
                        <a:t>08:20 - 09:30</a:t>
                      </a:r>
                    </a:p>
                  </a:txBody>
                  <a:tcPr marL="38100" marR="38100" marT="38100" marB="38100" anchor="ctr">
                    <a:solidFill>
                      <a:schemeClr val="bg1"/>
                    </a:solidFill>
                  </a:tcPr>
                </a:tc>
                <a:tc>
                  <a:txBody>
                    <a:bodyPr/>
                    <a:lstStyle/>
                    <a:p>
                      <a:r>
                        <a:rPr lang="nl-NL" sz="2000" dirty="0"/>
                        <a:t>Wiskunde</a:t>
                      </a:r>
                    </a:p>
                  </a:txBody>
                  <a:tcPr>
                    <a:solidFill>
                      <a:schemeClr val="bg1"/>
                    </a:solidFill>
                  </a:tcPr>
                </a:tc>
                <a:extLst>
                  <a:ext uri="{0D108BD9-81ED-4DB2-BD59-A6C34878D82A}">
                    <a16:rowId xmlns:a16="http://schemas.microsoft.com/office/drawing/2014/main" val="2456507524"/>
                  </a:ext>
                </a:extLst>
              </a:tr>
              <a:tr h="370840">
                <a:tc>
                  <a:txBody>
                    <a:bodyPr/>
                    <a:lstStyle/>
                    <a:p>
                      <a:r>
                        <a:rPr lang="nl-NL" sz="2000">
                          <a:effectLst/>
                        </a:rPr>
                        <a:t>Les 2</a:t>
                      </a:r>
                    </a:p>
                  </a:txBody>
                  <a:tcPr marL="38100" marR="38100" marT="38100" marB="38100" anchor="ctr">
                    <a:solidFill>
                      <a:schemeClr val="bg1"/>
                    </a:solidFill>
                  </a:tcPr>
                </a:tc>
                <a:tc>
                  <a:txBody>
                    <a:bodyPr/>
                    <a:lstStyle/>
                    <a:p>
                      <a:r>
                        <a:rPr lang="nl-NL" sz="2000" dirty="0">
                          <a:effectLst/>
                        </a:rPr>
                        <a:t>09:30 - 10:40</a:t>
                      </a:r>
                    </a:p>
                  </a:txBody>
                  <a:tcPr marL="38100" marR="38100" marT="38100" marB="38100" anchor="ctr">
                    <a:solidFill>
                      <a:schemeClr val="bg1"/>
                    </a:solidFill>
                  </a:tcPr>
                </a:tc>
                <a:tc>
                  <a:txBody>
                    <a:bodyPr/>
                    <a:lstStyle/>
                    <a:p>
                      <a:r>
                        <a:rPr lang="nl-NL" sz="2000" dirty="0"/>
                        <a:t>Geschiedenis</a:t>
                      </a:r>
                    </a:p>
                  </a:txBody>
                  <a:tcPr>
                    <a:solidFill>
                      <a:schemeClr val="bg1"/>
                    </a:solidFill>
                  </a:tcPr>
                </a:tc>
                <a:extLst>
                  <a:ext uri="{0D108BD9-81ED-4DB2-BD59-A6C34878D82A}">
                    <a16:rowId xmlns:a16="http://schemas.microsoft.com/office/drawing/2014/main" val="3436327105"/>
                  </a:ext>
                </a:extLst>
              </a:tr>
              <a:tr h="370840">
                <a:tc>
                  <a:txBody>
                    <a:bodyPr/>
                    <a:lstStyle/>
                    <a:p>
                      <a:r>
                        <a:rPr lang="nl-NL" sz="2000">
                          <a:effectLst/>
                        </a:rPr>
                        <a:t>Pauze 1</a:t>
                      </a:r>
                    </a:p>
                  </a:txBody>
                  <a:tcPr marL="38100" marR="38100" marT="38100" marB="38100" anchor="ctr">
                    <a:solidFill>
                      <a:schemeClr val="bg1"/>
                    </a:solidFill>
                  </a:tcPr>
                </a:tc>
                <a:tc>
                  <a:txBody>
                    <a:bodyPr/>
                    <a:lstStyle/>
                    <a:p>
                      <a:r>
                        <a:rPr lang="nl-NL" sz="2000" dirty="0">
                          <a:effectLst/>
                        </a:rPr>
                        <a:t>10:40 - 11:05</a:t>
                      </a:r>
                    </a:p>
                  </a:txBody>
                  <a:tcPr marL="38100" marR="38100" marT="38100" marB="38100" anchor="ctr">
                    <a:solidFill>
                      <a:schemeClr val="bg1"/>
                    </a:solidFill>
                  </a:tcPr>
                </a:tc>
                <a:tc>
                  <a:txBody>
                    <a:bodyPr/>
                    <a:lstStyle/>
                    <a:p>
                      <a:endParaRPr lang="nl-NL" sz="2000" dirty="0"/>
                    </a:p>
                  </a:txBody>
                  <a:tcPr>
                    <a:solidFill>
                      <a:schemeClr val="bg1"/>
                    </a:solidFill>
                  </a:tcPr>
                </a:tc>
                <a:extLst>
                  <a:ext uri="{0D108BD9-81ED-4DB2-BD59-A6C34878D82A}">
                    <a16:rowId xmlns:a16="http://schemas.microsoft.com/office/drawing/2014/main" val="3954258603"/>
                  </a:ext>
                </a:extLst>
              </a:tr>
              <a:tr h="370840">
                <a:tc>
                  <a:txBody>
                    <a:bodyPr/>
                    <a:lstStyle/>
                    <a:p>
                      <a:r>
                        <a:rPr lang="nl-NL" sz="2000">
                          <a:effectLst/>
                        </a:rPr>
                        <a:t>Les 3</a:t>
                      </a:r>
                    </a:p>
                  </a:txBody>
                  <a:tcPr marL="38100" marR="38100" marT="38100" marB="38100" anchor="ctr">
                    <a:solidFill>
                      <a:schemeClr val="bg1"/>
                    </a:solidFill>
                  </a:tcPr>
                </a:tc>
                <a:tc>
                  <a:txBody>
                    <a:bodyPr/>
                    <a:lstStyle/>
                    <a:p>
                      <a:r>
                        <a:rPr lang="nl-NL" sz="2000" dirty="0">
                          <a:effectLst/>
                        </a:rPr>
                        <a:t>11:05 - 12:15</a:t>
                      </a:r>
                    </a:p>
                  </a:txBody>
                  <a:tcPr marL="38100" marR="38100" marT="38100" marB="38100" anchor="ctr">
                    <a:solidFill>
                      <a:schemeClr val="bg1"/>
                    </a:solidFill>
                  </a:tcPr>
                </a:tc>
                <a:tc>
                  <a:txBody>
                    <a:bodyPr/>
                    <a:lstStyle/>
                    <a:p>
                      <a:r>
                        <a:rPr lang="nl-NL" sz="2000" dirty="0"/>
                        <a:t>Engels</a:t>
                      </a:r>
                    </a:p>
                  </a:txBody>
                  <a:tcPr>
                    <a:solidFill>
                      <a:schemeClr val="bg1"/>
                    </a:solidFill>
                  </a:tcPr>
                </a:tc>
                <a:extLst>
                  <a:ext uri="{0D108BD9-81ED-4DB2-BD59-A6C34878D82A}">
                    <a16:rowId xmlns:a16="http://schemas.microsoft.com/office/drawing/2014/main" val="2028364735"/>
                  </a:ext>
                </a:extLst>
              </a:tr>
              <a:tr h="370840">
                <a:tc>
                  <a:txBody>
                    <a:bodyPr/>
                    <a:lstStyle/>
                    <a:p>
                      <a:r>
                        <a:rPr lang="nl-NL" sz="2000">
                          <a:effectLst/>
                        </a:rPr>
                        <a:t>Les 4</a:t>
                      </a:r>
                    </a:p>
                  </a:txBody>
                  <a:tcPr marL="38100" marR="38100" marT="38100" marB="38100" anchor="ctr">
                    <a:solidFill>
                      <a:schemeClr val="bg1"/>
                    </a:solidFill>
                  </a:tcPr>
                </a:tc>
                <a:tc>
                  <a:txBody>
                    <a:bodyPr/>
                    <a:lstStyle/>
                    <a:p>
                      <a:r>
                        <a:rPr lang="nl-NL" sz="2000">
                          <a:effectLst/>
                        </a:rPr>
                        <a:t>12:15 - 13:25</a:t>
                      </a:r>
                    </a:p>
                  </a:txBody>
                  <a:tcPr marL="38100" marR="38100" marT="38100" marB="38100" anchor="ctr">
                    <a:solidFill>
                      <a:schemeClr val="bg1"/>
                    </a:solidFill>
                  </a:tcPr>
                </a:tc>
                <a:tc>
                  <a:txBody>
                    <a:bodyPr/>
                    <a:lstStyle/>
                    <a:p>
                      <a:r>
                        <a:rPr lang="nl-NL" sz="2000" dirty="0"/>
                        <a:t>Nederlands</a:t>
                      </a:r>
                    </a:p>
                  </a:txBody>
                  <a:tcPr>
                    <a:solidFill>
                      <a:schemeClr val="bg1"/>
                    </a:solidFill>
                  </a:tcPr>
                </a:tc>
                <a:extLst>
                  <a:ext uri="{0D108BD9-81ED-4DB2-BD59-A6C34878D82A}">
                    <a16:rowId xmlns:a16="http://schemas.microsoft.com/office/drawing/2014/main" val="1027052243"/>
                  </a:ext>
                </a:extLst>
              </a:tr>
              <a:tr h="370840">
                <a:tc>
                  <a:txBody>
                    <a:bodyPr/>
                    <a:lstStyle/>
                    <a:p>
                      <a:r>
                        <a:rPr lang="nl-NL" sz="2000">
                          <a:effectLst/>
                        </a:rPr>
                        <a:t>Pauze 2</a:t>
                      </a:r>
                    </a:p>
                  </a:txBody>
                  <a:tcPr marL="38100" marR="38100" marT="38100" marB="38100" anchor="ctr">
                    <a:solidFill>
                      <a:schemeClr val="bg1"/>
                    </a:solidFill>
                  </a:tcPr>
                </a:tc>
                <a:tc>
                  <a:txBody>
                    <a:bodyPr/>
                    <a:lstStyle/>
                    <a:p>
                      <a:r>
                        <a:rPr lang="nl-NL" sz="2000">
                          <a:effectLst/>
                        </a:rPr>
                        <a:t>13:25 - 13:50</a:t>
                      </a:r>
                    </a:p>
                  </a:txBody>
                  <a:tcPr marL="38100" marR="38100" marT="38100" marB="38100" anchor="ctr">
                    <a:solidFill>
                      <a:schemeClr val="bg1"/>
                    </a:solidFill>
                  </a:tcPr>
                </a:tc>
                <a:tc>
                  <a:txBody>
                    <a:bodyPr/>
                    <a:lstStyle/>
                    <a:p>
                      <a:endParaRPr lang="nl-NL" sz="2000" dirty="0"/>
                    </a:p>
                  </a:txBody>
                  <a:tcPr>
                    <a:solidFill>
                      <a:schemeClr val="bg1"/>
                    </a:solidFill>
                  </a:tcPr>
                </a:tc>
                <a:extLst>
                  <a:ext uri="{0D108BD9-81ED-4DB2-BD59-A6C34878D82A}">
                    <a16:rowId xmlns:a16="http://schemas.microsoft.com/office/drawing/2014/main" val="1444155727"/>
                  </a:ext>
                </a:extLst>
              </a:tr>
              <a:tr h="370840">
                <a:tc>
                  <a:txBody>
                    <a:bodyPr/>
                    <a:lstStyle/>
                    <a:p>
                      <a:r>
                        <a:rPr lang="nl-NL" sz="2000">
                          <a:effectLst/>
                        </a:rPr>
                        <a:t>Les 5</a:t>
                      </a:r>
                    </a:p>
                  </a:txBody>
                  <a:tcPr marL="38100" marR="38100" marT="38100" marB="38100" anchor="ctr">
                    <a:solidFill>
                      <a:schemeClr val="bg1"/>
                    </a:solidFill>
                  </a:tcPr>
                </a:tc>
                <a:tc>
                  <a:txBody>
                    <a:bodyPr/>
                    <a:lstStyle/>
                    <a:p>
                      <a:r>
                        <a:rPr lang="nl-NL" sz="2000">
                          <a:effectLst/>
                        </a:rPr>
                        <a:t>13:50 - 15:00</a:t>
                      </a:r>
                    </a:p>
                  </a:txBody>
                  <a:tcPr marL="38100" marR="38100" marT="38100" marB="38100" anchor="ctr">
                    <a:solidFill>
                      <a:schemeClr val="bg1"/>
                    </a:solidFill>
                  </a:tcPr>
                </a:tc>
                <a:tc>
                  <a:txBody>
                    <a:bodyPr/>
                    <a:lstStyle/>
                    <a:p>
                      <a:r>
                        <a:rPr lang="nl-NL" sz="2000" dirty="0" err="1"/>
                        <a:t>Gelukskunde</a:t>
                      </a:r>
                      <a:endParaRPr lang="nl-NL" sz="2000" dirty="0"/>
                    </a:p>
                  </a:txBody>
                  <a:tcPr>
                    <a:solidFill>
                      <a:schemeClr val="bg1"/>
                    </a:solidFill>
                  </a:tcPr>
                </a:tc>
                <a:extLst>
                  <a:ext uri="{0D108BD9-81ED-4DB2-BD59-A6C34878D82A}">
                    <a16:rowId xmlns:a16="http://schemas.microsoft.com/office/drawing/2014/main" val="3707119052"/>
                  </a:ext>
                </a:extLst>
              </a:tr>
              <a:tr h="370840">
                <a:tc>
                  <a:txBody>
                    <a:bodyPr/>
                    <a:lstStyle/>
                    <a:p>
                      <a:r>
                        <a:rPr lang="nl-NL" sz="2000" dirty="0">
                          <a:effectLst/>
                        </a:rPr>
                        <a:t>Les 6</a:t>
                      </a:r>
                    </a:p>
                  </a:txBody>
                  <a:tcPr marL="38100" marR="38100" marT="38100" marB="38100" anchor="ctr">
                    <a:solidFill>
                      <a:schemeClr val="bg1"/>
                    </a:solidFill>
                  </a:tcPr>
                </a:tc>
                <a:tc>
                  <a:txBody>
                    <a:bodyPr/>
                    <a:lstStyle/>
                    <a:p>
                      <a:r>
                        <a:rPr lang="nl-NL" sz="2000" dirty="0">
                          <a:effectLst/>
                        </a:rPr>
                        <a:t>15:00 - 16:10</a:t>
                      </a:r>
                    </a:p>
                  </a:txBody>
                  <a:tcPr marL="38100" marR="38100" marT="38100" marB="38100" anchor="ctr">
                    <a:solidFill>
                      <a:schemeClr val="bg1"/>
                    </a:solidFill>
                  </a:tcPr>
                </a:tc>
                <a:tc>
                  <a:txBody>
                    <a:bodyPr/>
                    <a:lstStyle/>
                    <a:p>
                      <a:r>
                        <a:rPr lang="nl-NL" sz="2000" dirty="0"/>
                        <a:t>Aardrijkskunde</a:t>
                      </a:r>
                    </a:p>
                  </a:txBody>
                  <a:tcPr>
                    <a:solidFill>
                      <a:schemeClr val="bg1"/>
                    </a:solidFill>
                  </a:tcPr>
                </a:tc>
                <a:extLst>
                  <a:ext uri="{0D108BD9-81ED-4DB2-BD59-A6C34878D82A}">
                    <a16:rowId xmlns:a16="http://schemas.microsoft.com/office/drawing/2014/main" val="1381643658"/>
                  </a:ext>
                </a:extLst>
              </a:tr>
            </a:tbl>
          </a:graphicData>
        </a:graphic>
      </p:graphicFrame>
    </p:spTree>
    <p:extLst>
      <p:ext uri="{BB962C8B-B14F-4D97-AF65-F5344CB8AC3E}">
        <p14:creationId xmlns:p14="http://schemas.microsoft.com/office/powerpoint/2010/main" val="967312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575658" y="872921"/>
            <a:ext cx="715928"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28942" y="737405"/>
            <a:ext cx="423460" cy="707886"/>
          </a:xfrm>
          <a:prstGeom prst="rect">
            <a:avLst/>
          </a:prstGeom>
          <a:noFill/>
        </p:spPr>
        <p:txBody>
          <a:bodyPr wrap="square" rtlCol="0">
            <a:spAutoFit/>
          </a:bodyPr>
          <a:lstStyle/>
          <a:p>
            <a:r>
              <a:rPr lang="en-US" sz="4000" dirty="0">
                <a:solidFill>
                  <a:schemeClr val="bg1"/>
                </a:solidFill>
              </a:rPr>
              <a:t>7</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E9956B07-EB6D-4B5C-BA91-ED2B98EC2561}"/>
              </a:ext>
            </a:extLst>
          </p:cNvPr>
          <p:cNvSpPr txBox="1"/>
          <p:nvPr/>
        </p:nvSpPr>
        <p:spPr>
          <a:xfrm>
            <a:off x="1291586" y="885968"/>
            <a:ext cx="3247998"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 </a:t>
            </a:r>
          </a:p>
        </p:txBody>
      </p:sp>
      <p:pic>
        <p:nvPicPr>
          <p:cNvPr id="4" name="Afbeelding 3" descr="Afbeelding met tekst&#10;&#10;Automatisch gegenereerde beschrijving">
            <a:extLst>
              <a:ext uri="{FF2B5EF4-FFF2-40B4-BE49-F238E27FC236}">
                <a16:creationId xmlns:a16="http://schemas.microsoft.com/office/drawing/2014/main" id="{102521C2-4F3A-D642-7111-FE5463589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12" y="5100595"/>
            <a:ext cx="7365411" cy="4068000"/>
          </a:xfrm>
          <a:prstGeom prst="rect">
            <a:avLst/>
          </a:prstGeom>
        </p:spPr>
      </p:pic>
      <p:sp>
        <p:nvSpPr>
          <p:cNvPr id="6" name="Tekstvak 5">
            <a:extLst>
              <a:ext uri="{FF2B5EF4-FFF2-40B4-BE49-F238E27FC236}">
                <a16:creationId xmlns:a16="http://schemas.microsoft.com/office/drawing/2014/main" id="{A8127109-E48C-160F-4DA9-B3623E708C8E}"/>
              </a:ext>
            </a:extLst>
          </p:cNvPr>
          <p:cNvSpPr txBox="1"/>
          <p:nvPr/>
        </p:nvSpPr>
        <p:spPr>
          <a:xfrm>
            <a:off x="523912" y="1687055"/>
            <a:ext cx="7365411"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nl-NL" sz="2000" dirty="0">
                <a:solidFill>
                  <a:schemeClr val="tx1"/>
                </a:solidFill>
                <a:latin typeface="Calibri" panose="020F0502020204030204" pitchFamily="34" charset="0"/>
                <a:cs typeface="Calibri" panose="020F0502020204030204" pitchFamily="34" charset="0"/>
              </a:rPr>
              <a:t>Cijfers, cijfers en nog eens cijfers. Dat zorgt voor stress. Daarom hebben scholen een nieuw vak bedacht:  </a:t>
            </a:r>
            <a:r>
              <a:rPr lang="nl-NL" sz="2000" dirty="0" err="1">
                <a:solidFill>
                  <a:schemeClr val="tx1"/>
                </a:solidFill>
                <a:latin typeface="Calibri" panose="020F0502020204030204" pitchFamily="34" charset="0"/>
                <a:cs typeface="Calibri" panose="020F0502020204030204" pitchFamily="34" charset="0"/>
              </a:rPr>
              <a:t>gelukskunde</a:t>
            </a:r>
            <a:r>
              <a:rPr lang="nl-NL" sz="2000" dirty="0">
                <a:solidFill>
                  <a:schemeClr val="tx1"/>
                </a:solidFill>
                <a:latin typeface="Calibri" panose="020F0502020204030204" pitchFamily="34" charset="0"/>
                <a:cs typeface="Calibri" panose="020F0502020204030204" pitchFamily="34" charset="0"/>
              </a:rPr>
              <a:t>. Bij school denk je natuurlijk aan vakken als Engels, Nederlands, wiskunde en  geschiedenis maar </a:t>
            </a:r>
            <a:r>
              <a:rPr lang="nl-NL" sz="2000" dirty="0" err="1">
                <a:solidFill>
                  <a:schemeClr val="tx1"/>
                </a:solidFill>
                <a:latin typeface="Calibri" panose="020F0502020204030204" pitchFamily="34" charset="0"/>
                <a:cs typeface="Calibri" panose="020F0502020204030204" pitchFamily="34" charset="0"/>
              </a:rPr>
              <a:t>g</a:t>
            </a:r>
            <a:r>
              <a:rPr lang="nl-NL" sz="2000" b="0" i="0" dirty="0" err="1">
                <a:solidFill>
                  <a:schemeClr val="tx1"/>
                </a:solidFill>
                <a:effectLst/>
                <a:latin typeface="Calibri" panose="020F0502020204030204" pitchFamily="34" charset="0"/>
                <a:cs typeface="Calibri" panose="020F0502020204030204" pitchFamily="34" charset="0"/>
              </a:rPr>
              <a:t>elukskunde</a:t>
            </a:r>
            <a:r>
              <a:rPr lang="nl-NL" sz="2000" b="0" i="0" dirty="0">
                <a:solidFill>
                  <a:schemeClr val="tx1"/>
                </a:solidFill>
                <a:effectLst/>
                <a:latin typeface="Calibri" panose="020F0502020204030204" pitchFamily="34" charset="0"/>
                <a:cs typeface="Calibri" panose="020F0502020204030204" pitchFamily="34" charset="0"/>
              </a:rPr>
              <a:t>? </a:t>
            </a:r>
          </a:p>
          <a:p>
            <a:pPr algn="l"/>
            <a:endParaRPr lang="nl-NL" sz="2000" dirty="0">
              <a:solidFill>
                <a:schemeClr val="tx1"/>
              </a:solidFill>
              <a:latin typeface="Calibri" panose="020F0502020204030204" pitchFamily="34" charset="0"/>
              <a:cs typeface="Calibri" panose="020F0502020204030204" pitchFamily="34" charset="0"/>
            </a:endParaRPr>
          </a:p>
          <a:p>
            <a:pPr algn="l"/>
            <a:r>
              <a:rPr lang="nl-NL" sz="2000" b="0" i="0" dirty="0">
                <a:solidFill>
                  <a:schemeClr val="tx1"/>
                </a:solidFill>
                <a:effectLst/>
                <a:latin typeface="Calibri" panose="020F0502020204030204" pitchFamily="34" charset="0"/>
                <a:cs typeface="Calibri" panose="020F0502020204030204" pitchFamily="34" charset="0"/>
              </a:rPr>
              <a:t>Wat is het verschil met andere vakken, denk je? Denk aan dingen als </a:t>
            </a:r>
            <a:r>
              <a:rPr lang="nl-NL" sz="2000" b="0" i="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c</a:t>
            </a:r>
            <a:r>
              <a:rPr lang="nl-NL" sz="2000" b="0" i="0" dirty="0">
                <a:effectLst/>
                <a:ea typeface="Cambria" panose="02040503050406030204" pitchFamily="18" charset="0"/>
              </a:rPr>
              <a:t>ijfers, h</a:t>
            </a:r>
            <a:r>
              <a:rPr lang="nl-NL" sz="2000" dirty="0">
                <a:ea typeface="Cambria" panose="02040503050406030204" pitchFamily="18" charset="0"/>
              </a:rPr>
              <a:t>uiswerk en spreekbeurten. Heb jij ideeën over wat er aan de orde komt? Bespreek dat met zijn tweeën! </a:t>
            </a:r>
            <a:endParaRPr lang="nl-NL"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5704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566670" y="872921"/>
            <a:ext cx="724915"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34735" y="751839"/>
            <a:ext cx="423460" cy="707886"/>
          </a:xfrm>
          <a:prstGeom prst="rect">
            <a:avLst/>
          </a:prstGeom>
          <a:noFill/>
        </p:spPr>
        <p:txBody>
          <a:bodyPr wrap="square" rtlCol="0">
            <a:spAutoFit/>
          </a:bodyPr>
          <a:lstStyle/>
          <a:p>
            <a:r>
              <a:rPr lang="nl-BE" sz="4000" dirty="0">
                <a:solidFill>
                  <a:schemeClr val="bg1"/>
                </a:solidFill>
              </a:rPr>
              <a:t>7</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38622C4F-1E4B-FDCB-E935-3B8F83F1A15E}"/>
              </a:ext>
            </a:extLst>
          </p:cNvPr>
          <p:cNvSpPr txBox="1"/>
          <p:nvPr/>
        </p:nvSpPr>
        <p:spPr>
          <a:xfrm>
            <a:off x="566669" y="1672076"/>
            <a:ext cx="7409655"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latin typeface="Calibri" panose="020F0502020204030204" pitchFamily="34" charset="0"/>
                <a:cs typeface="Calibri" panose="020F0502020204030204" pitchFamily="34" charset="0"/>
              </a:rPr>
              <a:t>In de </a:t>
            </a:r>
            <a:r>
              <a:rPr lang="nl-NL" sz="2000" dirty="0" err="1">
                <a:latin typeface="Calibri" panose="020F0502020204030204" pitchFamily="34" charset="0"/>
                <a:cs typeface="Calibri" panose="020F0502020204030204" pitchFamily="34" charset="0"/>
              </a:rPr>
              <a:t>gelukslessen</a:t>
            </a:r>
            <a:r>
              <a:rPr lang="nl-NL" sz="2000" dirty="0">
                <a:latin typeface="Calibri" panose="020F0502020204030204" pitchFamily="34" charset="0"/>
                <a:cs typeface="Calibri" panose="020F0502020204030204" pitchFamily="34" charset="0"/>
              </a:rPr>
              <a:t> praten de leerlingen over wat geluk is en vooral over zelfvertrouwen. Enkele leerlingen hebben een gedicht geschreven over wat zij geluk vinden. Lees het gedicht. Wat vind je de belangrijkste regel?</a:t>
            </a:r>
          </a:p>
        </p:txBody>
      </p:sp>
      <p:pic>
        <p:nvPicPr>
          <p:cNvPr id="12" name="Afbeelding 11">
            <a:extLst>
              <a:ext uri="{FF2B5EF4-FFF2-40B4-BE49-F238E27FC236}">
                <a16:creationId xmlns:a16="http://schemas.microsoft.com/office/drawing/2014/main" id="{D2317E48-CCD9-E927-204E-D8BD4C22F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68" y="3149101"/>
            <a:ext cx="7409655" cy="4896000"/>
          </a:xfrm>
          <a:prstGeom prst="rect">
            <a:avLst/>
          </a:prstGeom>
        </p:spPr>
      </p:pic>
      <p:sp>
        <p:nvSpPr>
          <p:cNvPr id="13" name="Tekstvak 12">
            <a:extLst>
              <a:ext uri="{FF2B5EF4-FFF2-40B4-BE49-F238E27FC236}">
                <a16:creationId xmlns:a16="http://schemas.microsoft.com/office/drawing/2014/main" id="{E018657A-DED5-A309-F019-C9112E950763}"/>
              </a:ext>
            </a:extLst>
          </p:cNvPr>
          <p:cNvSpPr txBox="1"/>
          <p:nvPr/>
        </p:nvSpPr>
        <p:spPr>
          <a:xfrm>
            <a:off x="475988" y="8045101"/>
            <a:ext cx="7409655" cy="1200329"/>
          </a:xfrm>
          <a:prstGeom prst="rect">
            <a:avLst/>
          </a:prstGeom>
          <a:noFill/>
        </p:spPr>
        <p:txBody>
          <a:bodyPr wrap="square" rtlCol="0">
            <a:spAutoFit/>
          </a:bodyPr>
          <a:lstStyle/>
          <a:p>
            <a:r>
              <a:rPr lang="nl-NL" i="1" dirty="0"/>
              <a:t>Soms voel je je happy  en staat je wereld even stil. Soms voel je je shit en weet je niet of je verder wil. Maar hoe je je ook voelt, slecht of goed. Wat je ook zegt, wat je ook doet. Geloof in jezelf. Dan kun je veel meer bereiken, ook al zou dat soms niet zo lijken.</a:t>
            </a:r>
          </a:p>
        </p:txBody>
      </p:sp>
    </p:spTree>
    <p:extLst>
      <p:ext uri="{BB962C8B-B14F-4D97-AF65-F5344CB8AC3E}">
        <p14:creationId xmlns:p14="http://schemas.microsoft.com/office/powerpoint/2010/main" val="1216595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526094" y="638884"/>
            <a:ext cx="958342"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76955" y="493381"/>
            <a:ext cx="473486" cy="707886"/>
          </a:xfrm>
          <a:prstGeom prst="rect">
            <a:avLst/>
          </a:prstGeom>
          <a:noFill/>
        </p:spPr>
        <p:txBody>
          <a:bodyPr wrap="square" rtlCol="0">
            <a:spAutoFit/>
          </a:bodyPr>
          <a:lstStyle/>
          <a:p>
            <a:r>
              <a:rPr lang="en-US" sz="4000" dirty="0">
                <a:solidFill>
                  <a:schemeClr val="bg1"/>
                </a:solidFill>
              </a:rPr>
              <a:t>7</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17">
            <a:extLst>
              <a:ext uri="{FF2B5EF4-FFF2-40B4-BE49-F238E27FC236}">
                <a16:creationId xmlns:a16="http://schemas.microsoft.com/office/drawing/2014/main" id="{A873B435-AE20-4B03-B3E3-9DBBB88B8BC4}"/>
              </a:ext>
            </a:extLst>
          </p:cNvPr>
          <p:cNvSpPr txBox="1"/>
          <p:nvPr/>
        </p:nvSpPr>
        <p:spPr>
          <a:xfrm>
            <a:off x="1536211" y="609786"/>
            <a:ext cx="67237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a:t>
            </a:r>
          </a:p>
        </p:txBody>
      </p:sp>
      <p:graphicFrame>
        <p:nvGraphicFramePr>
          <p:cNvPr id="7" name="Tabel 5">
            <a:extLst>
              <a:ext uri="{FF2B5EF4-FFF2-40B4-BE49-F238E27FC236}">
                <a16:creationId xmlns:a16="http://schemas.microsoft.com/office/drawing/2014/main" id="{17BD89E8-71BA-D5DB-2FBA-24710EB26D0C}"/>
              </a:ext>
            </a:extLst>
          </p:cNvPr>
          <p:cNvGraphicFramePr>
            <a:graphicFrameLocks noGrp="1"/>
          </p:cNvGraphicFramePr>
          <p:nvPr>
            <p:extLst>
              <p:ext uri="{D42A27DB-BD31-4B8C-83A1-F6EECF244321}">
                <p14:modId xmlns:p14="http://schemas.microsoft.com/office/powerpoint/2010/main" val="864795250"/>
              </p:ext>
            </p:extLst>
          </p:nvPr>
        </p:nvGraphicFramePr>
        <p:xfrm>
          <a:off x="539699" y="3172788"/>
          <a:ext cx="7459559" cy="2978406"/>
        </p:xfrm>
        <a:graphic>
          <a:graphicData uri="http://schemas.openxmlformats.org/drawingml/2006/table">
            <a:tbl>
              <a:tblPr firstRow="1" bandRow="1">
                <a:tableStyleId>{5940675A-B579-460E-94D1-54222C63F5DA}</a:tableStyleId>
              </a:tblPr>
              <a:tblGrid>
                <a:gridCol w="2149199">
                  <a:extLst>
                    <a:ext uri="{9D8B030D-6E8A-4147-A177-3AD203B41FA5}">
                      <a16:colId xmlns:a16="http://schemas.microsoft.com/office/drawing/2014/main" val="1829605189"/>
                    </a:ext>
                  </a:extLst>
                </a:gridCol>
                <a:gridCol w="2655180">
                  <a:extLst>
                    <a:ext uri="{9D8B030D-6E8A-4147-A177-3AD203B41FA5}">
                      <a16:colId xmlns:a16="http://schemas.microsoft.com/office/drawing/2014/main" val="335096055"/>
                    </a:ext>
                  </a:extLst>
                </a:gridCol>
                <a:gridCol w="2655180">
                  <a:extLst>
                    <a:ext uri="{9D8B030D-6E8A-4147-A177-3AD203B41FA5}">
                      <a16:colId xmlns:a16="http://schemas.microsoft.com/office/drawing/2014/main" val="2212719342"/>
                    </a:ext>
                  </a:extLst>
                </a:gridCol>
              </a:tblGrid>
              <a:tr h="169452">
                <a:tc>
                  <a:txBody>
                    <a:bodyPr/>
                    <a:lstStyle/>
                    <a:p>
                      <a:pPr>
                        <a:lnSpc>
                          <a:spcPct val="107000"/>
                        </a:lnSpc>
                        <a:spcAft>
                          <a:spcPts val="800"/>
                        </a:spcAft>
                      </a:pPr>
                      <a:r>
                        <a:rPr lang="nl-NL" sz="2000" b="1" dirty="0">
                          <a:effectLst/>
                        </a:rPr>
                        <a:t>Ik ben goed in:</a:t>
                      </a:r>
                      <a:endParaRPr lang="nl-NL"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nl-NL" sz="2000" b="1" dirty="0">
                          <a:effectLst/>
                        </a:rPr>
                        <a:t>Ik ben blij met: </a:t>
                      </a:r>
                      <a:endParaRPr lang="nl-NL"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nl-NL" sz="2000" b="1" dirty="0">
                          <a:effectLst/>
                        </a:rPr>
                        <a:t>Ik wil heel graag:</a:t>
                      </a:r>
                      <a:endParaRPr lang="nl-NL"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239976069"/>
                  </a:ext>
                </a:extLst>
              </a:tr>
              <a:tr h="370840">
                <a:tc>
                  <a:txBody>
                    <a:bodyPr/>
                    <a:lstStyle/>
                    <a:p>
                      <a:pPr>
                        <a:lnSpc>
                          <a:spcPct val="107000"/>
                        </a:lnSpc>
                        <a:spcAft>
                          <a:spcPts val="800"/>
                        </a:spcAft>
                      </a:pPr>
                      <a:r>
                        <a:rPr lang="nl-NL" sz="1800" dirty="0">
                          <a:effectLst/>
                        </a:rPr>
                        <a:t>Nederlands</a:t>
                      </a:r>
                      <a:endParaRPr lang="nl-N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nl-NL" sz="1800" dirty="0">
                          <a:effectLst/>
                        </a:rPr>
                        <a:t>Mijn eigen kamer nu mijn zus uit huis is</a:t>
                      </a:r>
                      <a:endParaRPr lang="nl-N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nl-NL" sz="1800" dirty="0">
                          <a:effectLst/>
                        </a:rPr>
                        <a:t>Niet blijven zitten </a:t>
                      </a:r>
                    </a:p>
                  </a:txBody>
                  <a:tcPr marL="68580" marR="68580" marT="0" marB="0">
                    <a:solidFill>
                      <a:schemeClr val="bg1"/>
                    </a:solidFill>
                  </a:tcPr>
                </a:tc>
                <a:extLst>
                  <a:ext uri="{0D108BD9-81ED-4DB2-BD59-A6C34878D82A}">
                    <a16:rowId xmlns:a16="http://schemas.microsoft.com/office/drawing/2014/main" val="2283360894"/>
                  </a:ext>
                </a:extLst>
              </a:tr>
              <a:tr h="370840">
                <a:tc>
                  <a:txBody>
                    <a:bodyPr/>
                    <a:lstStyle/>
                    <a:p>
                      <a:pPr>
                        <a:lnSpc>
                          <a:spcPct val="107000"/>
                        </a:lnSpc>
                        <a:spcAft>
                          <a:spcPts val="800"/>
                        </a:spcAft>
                      </a:pPr>
                      <a:r>
                        <a:rPr lang="nl-NL" sz="1800" dirty="0">
                          <a:effectLst/>
                        </a:rPr>
                        <a:t>Ik kan de koning goed nadoen</a:t>
                      </a:r>
                    </a:p>
                  </a:txBody>
                  <a:tcPr marL="68580" marR="68580" marT="0" marB="0">
                    <a:solidFill>
                      <a:schemeClr val="bg1"/>
                    </a:solidFill>
                  </a:tcPr>
                </a:tc>
                <a:tc>
                  <a:txBody>
                    <a:bodyPr/>
                    <a:lstStyle/>
                    <a:p>
                      <a:pPr>
                        <a:lnSpc>
                          <a:spcPct val="107000"/>
                        </a:lnSpc>
                        <a:spcAft>
                          <a:spcPts val="800"/>
                        </a:spcAft>
                      </a:pPr>
                      <a:r>
                        <a:rPr lang="nl-NL" sz="1800" dirty="0">
                          <a:effectLst/>
                        </a:rPr>
                        <a:t>Mijn vriendin/vriend</a:t>
                      </a:r>
                      <a:endParaRPr lang="nl-N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nl-NL" sz="1800" dirty="0">
                          <a:effectLst/>
                        </a:rPr>
                        <a:t>Veel lachen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201505837"/>
                  </a:ext>
                </a:extLst>
              </a:tr>
              <a:tr h="370840">
                <a:tc>
                  <a:txBody>
                    <a:bodyPr/>
                    <a:lstStyle/>
                    <a:p>
                      <a:pPr>
                        <a:lnSpc>
                          <a:spcPct val="107000"/>
                        </a:lnSpc>
                        <a:spcAft>
                          <a:spcPts val="800"/>
                        </a:spcAft>
                      </a:pPr>
                      <a:r>
                        <a:rPr lang="nl-NL" sz="1800" dirty="0">
                          <a:effectLst/>
                        </a:rPr>
                        <a:t>Ik krijg meestal wat ik wil</a:t>
                      </a:r>
                      <a:endParaRPr lang="nl-N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nl-NL" sz="1800" dirty="0">
                          <a:effectLst/>
                        </a:rPr>
                        <a:t>Mijn ouders</a:t>
                      </a:r>
                      <a:endParaRPr lang="nl-N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nl-NL" sz="1800" dirty="0">
                          <a:effectLst/>
                        </a:rPr>
                        <a:t>Gezond blijven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4075426460"/>
                  </a:ext>
                </a:extLst>
              </a:tr>
              <a:tr h="370840">
                <a:tc>
                  <a:txBody>
                    <a:bodyPr/>
                    <a:lstStyle/>
                    <a:p>
                      <a:pPr>
                        <a:lnSpc>
                          <a:spcPct val="107000"/>
                        </a:lnSpc>
                        <a:spcAft>
                          <a:spcPts val="800"/>
                        </a:spcAft>
                      </a:pPr>
                      <a:r>
                        <a:rPr lang="nl-NL" sz="1800" dirty="0">
                          <a:effectLst/>
                        </a:rPr>
                        <a:t>Te veel om op te noemen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a:lnSpc>
                          <a:spcPct val="107000"/>
                        </a:lnSpc>
                        <a:spcAft>
                          <a:spcPts val="800"/>
                        </a:spcAft>
                      </a:pPr>
                      <a:r>
                        <a:rPr lang="nl-NL" sz="1800" dirty="0">
                          <a:effectLst/>
                        </a:rPr>
                        <a:t>Dat we op wintersport gaan</a:t>
                      </a:r>
                    </a:p>
                  </a:txBody>
                  <a:tcPr marL="68580" marR="68580" marT="0" marB="0">
                    <a:solidFill>
                      <a:schemeClr val="bg1"/>
                    </a:solidFill>
                  </a:tcPr>
                </a:tc>
                <a:tc>
                  <a:txBody>
                    <a:bodyPr/>
                    <a:lstStyle/>
                    <a:p>
                      <a:pPr>
                        <a:lnSpc>
                          <a:spcPct val="107000"/>
                        </a:lnSpc>
                        <a:spcAft>
                          <a:spcPts val="800"/>
                        </a:spcAft>
                      </a:pPr>
                      <a:r>
                        <a:rPr lang="nl-NL" sz="1800" dirty="0">
                          <a:effectLst/>
                        </a:rPr>
                        <a:t>Wat vaker niet te laat komen</a:t>
                      </a:r>
                      <a:endParaRPr lang="nl-NL"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3268205449"/>
                  </a:ext>
                </a:extLst>
              </a:tr>
              <a:tr h="370840">
                <a:tc>
                  <a: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solidFill>
                      <a:schemeClr val="bg1"/>
                    </a:solidFill>
                  </a:tcPr>
                </a:tc>
                <a:tc>
                  <a:txBody>
                    <a:bodyPr/>
                    <a:lstStyle/>
                    <a:p>
                      <a:pPr>
                        <a:lnSpc>
                          <a:spcPct val="107000"/>
                        </a:lnSpc>
                        <a:spcAft>
                          <a:spcPts val="800"/>
                        </a:spcAft>
                      </a:pPr>
                      <a:r>
                        <a:rPr lang="nl-NL" sz="1800" dirty="0">
                          <a:effectLst/>
                        </a:rPr>
                        <a:t>…</a:t>
                      </a:r>
                    </a:p>
                  </a:txBody>
                  <a:tcPr marL="68580" marR="68580" marT="0" marB="0">
                    <a:solidFill>
                      <a:schemeClr val="bg1"/>
                    </a:solidFill>
                  </a:tcPr>
                </a:tc>
                <a:tc>
                  <a: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solidFill>
                      <a:schemeClr val="bg1"/>
                    </a:solidFill>
                  </a:tcPr>
                </a:tc>
                <a:extLst>
                  <a:ext uri="{0D108BD9-81ED-4DB2-BD59-A6C34878D82A}">
                    <a16:rowId xmlns:a16="http://schemas.microsoft.com/office/drawing/2014/main" val="290346953"/>
                  </a:ext>
                </a:extLst>
              </a:tr>
            </a:tbl>
          </a:graphicData>
        </a:graphic>
      </p:graphicFrame>
      <p:pic>
        <p:nvPicPr>
          <p:cNvPr id="11" name="Afbeelding 10" descr="Afbeelding met persoon, staand, mensen, poseren&#10;&#10;Automatisch gegenereerde beschrijving">
            <a:extLst>
              <a:ext uri="{FF2B5EF4-FFF2-40B4-BE49-F238E27FC236}">
                <a16:creationId xmlns:a16="http://schemas.microsoft.com/office/drawing/2014/main" id="{476BF7B2-B425-1888-A57B-4918B39612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699" y="6548720"/>
            <a:ext cx="1944000" cy="2592000"/>
          </a:xfrm>
          <a:prstGeom prst="rect">
            <a:avLst/>
          </a:prstGeom>
        </p:spPr>
      </p:pic>
      <p:pic>
        <p:nvPicPr>
          <p:cNvPr id="14" name="Afbeelding 13" descr="Afbeelding met tekst, persoon, buiten&#10;&#10;Automatisch gegenereerde beschrijving">
            <a:extLst>
              <a:ext uri="{FF2B5EF4-FFF2-40B4-BE49-F238E27FC236}">
                <a16:creationId xmlns:a16="http://schemas.microsoft.com/office/drawing/2014/main" id="{4DB2C24A-64E9-611A-4BFF-C409CECE9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242" y="6510900"/>
            <a:ext cx="1944613" cy="2592000"/>
          </a:xfrm>
          <a:prstGeom prst="rect">
            <a:avLst/>
          </a:prstGeom>
        </p:spPr>
      </p:pic>
      <p:pic>
        <p:nvPicPr>
          <p:cNvPr id="19" name="Afbeelding 18" descr="Afbeelding met persoon, buiten, person, staand&#10;&#10;Automatisch gegenereerde beschrijving">
            <a:extLst>
              <a:ext uri="{FF2B5EF4-FFF2-40B4-BE49-F238E27FC236}">
                <a16:creationId xmlns:a16="http://schemas.microsoft.com/office/drawing/2014/main" id="{DB99769E-571C-3195-65FD-EA1648C1EB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090" y="6510900"/>
            <a:ext cx="1944000" cy="2592000"/>
          </a:xfrm>
          <a:prstGeom prst="rect">
            <a:avLst/>
          </a:prstGeom>
        </p:spPr>
      </p:pic>
      <p:sp>
        <p:nvSpPr>
          <p:cNvPr id="2" name="Tekstvak 1">
            <a:extLst>
              <a:ext uri="{FF2B5EF4-FFF2-40B4-BE49-F238E27FC236}">
                <a16:creationId xmlns:a16="http://schemas.microsoft.com/office/drawing/2014/main" id="{FAEF3CED-EC77-EDF1-D404-31AB91DACB76}"/>
              </a:ext>
            </a:extLst>
          </p:cNvPr>
          <p:cNvSpPr txBox="1"/>
          <p:nvPr/>
        </p:nvSpPr>
        <p:spPr>
          <a:xfrm>
            <a:off x="521058" y="1525308"/>
            <a:ext cx="4877874"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latin typeface="Calibri" panose="020F0502020204030204" pitchFamily="34" charset="0"/>
                <a:cs typeface="Calibri" panose="020F0502020204030204" pitchFamily="34" charset="0"/>
              </a:rPr>
              <a:t>In een tweede les moesten de leerlingen vertellen wat ze goed kunnen, waar ze blij mee zijn en wat ze graag willen. Bespreek met zijn tweeën wat jullie zouden invullen.</a:t>
            </a:r>
          </a:p>
        </p:txBody>
      </p:sp>
      <p:sp>
        <p:nvSpPr>
          <p:cNvPr id="3" name="Tekstvak 2">
            <a:extLst>
              <a:ext uri="{FF2B5EF4-FFF2-40B4-BE49-F238E27FC236}">
                <a16:creationId xmlns:a16="http://schemas.microsoft.com/office/drawing/2014/main" id="{3E04CEFA-BBB1-3E99-4D51-E473F06E9C21}"/>
              </a:ext>
            </a:extLst>
          </p:cNvPr>
          <p:cNvSpPr txBox="1"/>
          <p:nvPr/>
        </p:nvSpPr>
        <p:spPr>
          <a:xfrm rot="1051332">
            <a:off x="5548447" y="1446882"/>
            <a:ext cx="2328205" cy="1077218"/>
          </a:xfrm>
          <a:prstGeom prst="rect">
            <a:avLst/>
          </a:prstGeom>
          <a:solidFill>
            <a:srgbClr val="FFFF00"/>
          </a:solidFill>
        </p:spPr>
        <p:txBody>
          <a:bodyPr wrap="square" rtlCol="0">
            <a:spAutoFit/>
          </a:bodyPr>
          <a:lstStyle/>
          <a:p>
            <a:r>
              <a:rPr lang="nl-NL" sz="1600" dirty="0"/>
              <a:t>N.B. We stellen in deze les soms persoonlijke vragen. Je mag de antwoorden verzinnen.</a:t>
            </a:r>
          </a:p>
        </p:txBody>
      </p:sp>
      <p:pic>
        <p:nvPicPr>
          <p:cNvPr id="6" name="Picture 44" descr="A picture containing light&#10;&#10;Description automatically generated">
            <a:extLst>
              <a:ext uri="{FF2B5EF4-FFF2-40B4-BE49-F238E27FC236}">
                <a16:creationId xmlns:a16="http://schemas.microsoft.com/office/drawing/2014/main" id="{C2967296-207E-FE0E-6551-1CB616A261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14" t="21415" r="18713" b="34942"/>
          <a:stretch/>
        </p:blipFill>
        <p:spPr>
          <a:xfrm rot="20823052">
            <a:off x="7471236" y="1476124"/>
            <a:ext cx="588587" cy="601265"/>
          </a:xfrm>
          <a:prstGeom prst="rect">
            <a:avLst/>
          </a:prstGeom>
        </p:spPr>
      </p:pic>
    </p:spTree>
    <p:extLst>
      <p:ext uri="{BB962C8B-B14F-4D97-AF65-F5344CB8AC3E}">
        <p14:creationId xmlns:p14="http://schemas.microsoft.com/office/powerpoint/2010/main" val="110259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72231" y="827851"/>
            <a:ext cx="763960"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732247" y="685433"/>
            <a:ext cx="423460" cy="707886"/>
          </a:xfrm>
          <a:prstGeom prst="rect">
            <a:avLst/>
          </a:prstGeom>
          <a:noFill/>
        </p:spPr>
        <p:txBody>
          <a:bodyPr wrap="square" rtlCol="0">
            <a:spAutoFit/>
          </a:bodyPr>
          <a:lstStyle/>
          <a:p>
            <a:r>
              <a:rPr lang="en-US" sz="4000" dirty="0">
                <a:solidFill>
                  <a:schemeClr val="bg1"/>
                </a:solidFill>
              </a:rPr>
              <a:t>7</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388851" y="824649"/>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SPREKEN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455922" y="178932"/>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Tekstvak 10">
            <a:extLst>
              <a:ext uri="{FF2B5EF4-FFF2-40B4-BE49-F238E27FC236}">
                <a16:creationId xmlns:a16="http://schemas.microsoft.com/office/drawing/2014/main" id="{11825AD8-6C86-6158-38F9-A68C5854D1C2}"/>
              </a:ext>
            </a:extLst>
          </p:cNvPr>
          <p:cNvSpPr txBox="1"/>
          <p:nvPr/>
        </p:nvSpPr>
        <p:spPr>
          <a:xfrm>
            <a:off x="542522" y="1495463"/>
            <a:ext cx="7178466" cy="34778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2000" dirty="0">
                <a:solidFill>
                  <a:schemeClr val="tx1"/>
                </a:solidFill>
              </a:rPr>
              <a:t>Tel de leerlingen af: A, B, A, B, etc. De leerlingen B vormen een </a:t>
            </a:r>
            <a:r>
              <a:rPr lang="nl-NL" sz="2000" dirty="0" err="1">
                <a:solidFill>
                  <a:schemeClr val="tx1"/>
                </a:solidFill>
              </a:rPr>
              <a:t>binnencirkel</a:t>
            </a:r>
            <a:r>
              <a:rPr lang="nl-NL" sz="2000" dirty="0">
                <a:solidFill>
                  <a:schemeClr val="tx1"/>
                </a:solidFill>
              </a:rPr>
              <a:t> met hun gezicht naar buiten.  De leerlingen A gaan met hun gezicht tegenover leerlingen B staan in de buitencirkel.</a:t>
            </a:r>
          </a:p>
          <a:p>
            <a:pPr marL="342900" indent="-342900">
              <a:buFont typeface="Arial" panose="020B0604020202020204" pitchFamily="34" charset="0"/>
              <a:buChar char="•"/>
            </a:pPr>
            <a:r>
              <a:rPr lang="nl-NL" sz="2000" u="sng" dirty="0">
                <a:solidFill>
                  <a:schemeClr val="tx1"/>
                </a:solidFill>
              </a:rPr>
              <a:t>Ronde 1</a:t>
            </a:r>
            <a:r>
              <a:rPr lang="nl-NL" sz="2000" dirty="0">
                <a:solidFill>
                  <a:schemeClr val="tx1"/>
                </a:solidFill>
              </a:rPr>
              <a:t>: Leerling A (buitencirkel) stelt leerling B (</a:t>
            </a:r>
            <a:r>
              <a:rPr lang="nl-NL" sz="2000" dirty="0" err="1">
                <a:solidFill>
                  <a:schemeClr val="tx1"/>
                </a:solidFill>
              </a:rPr>
              <a:t>binnencirkel</a:t>
            </a:r>
            <a:r>
              <a:rPr lang="nl-NL" sz="2000" dirty="0">
                <a:solidFill>
                  <a:schemeClr val="tx1"/>
                </a:solidFill>
              </a:rPr>
              <a:t>) de vraag. </a:t>
            </a:r>
            <a:r>
              <a:rPr lang="nl-NL" sz="2000" i="1" dirty="0">
                <a:solidFill>
                  <a:schemeClr val="tx1"/>
                </a:solidFill>
              </a:rPr>
              <a:t>Waar ben je goed in?</a:t>
            </a:r>
            <a:r>
              <a:rPr lang="nl-NL" sz="2000" dirty="0">
                <a:solidFill>
                  <a:schemeClr val="tx1"/>
                </a:solidFill>
              </a:rPr>
              <a:t> Leerling B antwoordt. Leerling B stelt dezelfde vraag aan leerling A. Leerling A antwoordt. </a:t>
            </a:r>
          </a:p>
          <a:p>
            <a:pPr marL="342900" indent="-342900">
              <a:buFont typeface="Arial" panose="020B0604020202020204" pitchFamily="34" charset="0"/>
              <a:buChar char="•"/>
            </a:pPr>
            <a:r>
              <a:rPr lang="nl-NL" sz="2000" u="sng" dirty="0">
                <a:solidFill>
                  <a:schemeClr val="tx1"/>
                </a:solidFill>
              </a:rPr>
              <a:t>Ronde 2</a:t>
            </a:r>
            <a:r>
              <a:rPr lang="nl-NL" sz="2000" dirty="0">
                <a:solidFill>
                  <a:schemeClr val="tx1"/>
                </a:solidFill>
              </a:rPr>
              <a:t>:  De buitencirkel schuift met de klok mee een plek op. A vertelt wat B in ronde 1 heeft gezegd. B vertelt op zijn beurt wat leerling A verteld heeft. Ze zeggen dus </a:t>
            </a:r>
            <a:r>
              <a:rPr lang="nl-NL" sz="2000" u="sng" dirty="0">
                <a:solidFill>
                  <a:schemeClr val="tx1"/>
                </a:solidFill>
              </a:rPr>
              <a:t>niet</a:t>
            </a:r>
            <a:r>
              <a:rPr lang="nl-NL" sz="2000" dirty="0">
                <a:solidFill>
                  <a:schemeClr val="tx1"/>
                </a:solidFill>
              </a:rPr>
              <a:t> hun eigen mening!</a:t>
            </a:r>
          </a:p>
          <a:p>
            <a:pPr marL="342900" indent="-342900">
              <a:buFont typeface="Arial" panose="020B0604020202020204" pitchFamily="34" charset="0"/>
              <a:buChar char="•"/>
            </a:pPr>
            <a:r>
              <a:rPr lang="nl-NL" sz="2000" u="sng" dirty="0">
                <a:solidFill>
                  <a:schemeClr val="tx1"/>
                </a:solidFill>
              </a:rPr>
              <a:t>Ronde 3</a:t>
            </a:r>
            <a:r>
              <a:rPr lang="nl-NL" sz="2000" dirty="0">
                <a:solidFill>
                  <a:schemeClr val="tx1"/>
                </a:solidFill>
              </a:rPr>
              <a:t>: Stel een nieuwe vraag. Herhaal ronde 1 en 2.</a:t>
            </a:r>
          </a:p>
        </p:txBody>
      </p:sp>
      <p:graphicFrame>
        <p:nvGraphicFramePr>
          <p:cNvPr id="13" name="Tabel 13">
            <a:extLst>
              <a:ext uri="{FF2B5EF4-FFF2-40B4-BE49-F238E27FC236}">
                <a16:creationId xmlns:a16="http://schemas.microsoft.com/office/drawing/2014/main" id="{4DCDC4F1-6F20-04E9-E3E4-99C43BC19756}"/>
              </a:ext>
            </a:extLst>
          </p:cNvPr>
          <p:cNvGraphicFramePr>
            <a:graphicFrameLocks noGrp="1"/>
          </p:cNvGraphicFramePr>
          <p:nvPr>
            <p:extLst>
              <p:ext uri="{D42A27DB-BD31-4B8C-83A1-F6EECF244321}">
                <p14:modId xmlns:p14="http://schemas.microsoft.com/office/powerpoint/2010/main" val="2962281734"/>
              </p:ext>
            </p:extLst>
          </p:nvPr>
        </p:nvGraphicFramePr>
        <p:xfrm>
          <a:off x="563400" y="5217220"/>
          <a:ext cx="7178466" cy="2377440"/>
        </p:xfrm>
        <a:graphic>
          <a:graphicData uri="http://schemas.openxmlformats.org/drawingml/2006/table">
            <a:tbl>
              <a:tblPr firstRow="1" bandRow="1">
                <a:tableStyleId>{5940675A-B579-460E-94D1-54222C63F5DA}</a:tableStyleId>
              </a:tblPr>
              <a:tblGrid>
                <a:gridCol w="3075668">
                  <a:extLst>
                    <a:ext uri="{9D8B030D-6E8A-4147-A177-3AD203B41FA5}">
                      <a16:colId xmlns:a16="http://schemas.microsoft.com/office/drawing/2014/main" val="2963672551"/>
                    </a:ext>
                  </a:extLst>
                </a:gridCol>
                <a:gridCol w="4102798">
                  <a:extLst>
                    <a:ext uri="{9D8B030D-6E8A-4147-A177-3AD203B41FA5}">
                      <a16:colId xmlns:a16="http://schemas.microsoft.com/office/drawing/2014/main" val="67947616"/>
                    </a:ext>
                  </a:extLst>
                </a:gridCol>
              </a:tblGrid>
              <a:tr h="195644">
                <a:tc>
                  <a:txBody>
                    <a:bodyPr/>
                    <a:lstStyle/>
                    <a:p>
                      <a:pPr marL="0" indent="0">
                        <a:buFont typeface="Wingdings" panose="05000000000000000000" pitchFamily="2" charset="2"/>
                        <a:buNone/>
                      </a:pPr>
                      <a:r>
                        <a:rPr lang="nl-NL" sz="1800" b="1" dirty="0"/>
                        <a:t>Vragen</a:t>
                      </a:r>
                    </a:p>
                  </a:txBody>
                  <a:tcPr>
                    <a:solidFill>
                      <a:srgbClr val="FFFF00"/>
                    </a:solidFill>
                  </a:tcPr>
                </a:tc>
                <a:tc>
                  <a:txBody>
                    <a:bodyPr/>
                    <a:lstStyle/>
                    <a:p>
                      <a:pPr marL="0" indent="0">
                        <a:buFont typeface="Wingdings" panose="05000000000000000000" pitchFamily="2" charset="2"/>
                        <a:buNone/>
                      </a:pPr>
                      <a:r>
                        <a:rPr lang="nl-NL" sz="1800" b="1" dirty="0"/>
                        <a:t>Antwoorden (voorbeeld)</a:t>
                      </a:r>
                    </a:p>
                  </a:txBody>
                  <a:tcPr>
                    <a:solidFill>
                      <a:srgbClr val="FFFF00"/>
                    </a:solidFill>
                  </a:tcPr>
                </a:tc>
                <a:extLst>
                  <a:ext uri="{0D108BD9-81ED-4DB2-BD59-A6C34878D82A}">
                    <a16:rowId xmlns:a16="http://schemas.microsoft.com/office/drawing/2014/main" val="4222351808"/>
                  </a:ext>
                </a:extLst>
              </a:tr>
              <a:tr h="195644">
                <a:tc>
                  <a:txBody>
                    <a:bodyPr/>
                    <a:lstStyle/>
                    <a:p>
                      <a:pPr marL="0" indent="0">
                        <a:buFont typeface="Wingdings" panose="05000000000000000000" pitchFamily="2" charset="2"/>
                        <a:buNone/>
                      </a:pPr>
                      <a:r>
                        <a:rPr lang="nl-NL" sz="1800" dirty="0"/>
                        <a:t>Waar ben je goed in? </a:t>
                      </a:r>
                    </a:p>
                  </a:txBody>
                  <a:tcPr>
                    <a:solidFill>
                      <a:schemeClr val="bg1"/>
                    </a:solidFill>
                  </a:tcPr>
                </a:tc>
                <a:tc>
                  <a:txBody>
                    <a:bodyPr/>
                    <a:lstStyle/>
                    <a:p>
                      <a:pPr marL="0" indent="0">
                        <a:buFont typeface="Wingdings" panose="05000000000000000000" pitchFamily="2" charset="2"/>
                        <a:buNone/>
                      </a:pPr>
                      <a:r>
                        <a:rPr lang="nl-NL" sz="1800" dirty="0"/>
                        <a:t>Te veel om op te noemen.</a:t>
                      </a:r>
                    </a:p>
                  </a:txBody>
                  <a:tcPr>
                    <a:solidFill>
                      <a:schemeClr val="bg1"/>
                    </a:solidFill>
                  </a:tcPr>
                </a:tc>
                <a:extLst>
                  <a:ext uri="{0D108BD9-81ED-4DB2-BD59-A6C34878D82A}">
                    <a16:rowId xmlns:a16="http://schemas.microsoft.com/office/drawing/2014/main" val="2575570060"/>
                  </a:ext>
                </a:extLst>
              </a:tr>
              <a:tr h="335449">
                <a:tc>
                  <a:txBody>
                    <a:bodyPr/>
                    <a:lstStyle/>
                    <a:p>
                      <a:pPr marL="0" indent="0">
                        <a:buFont typeface="Wingdings" panose="05000000000000000000" pitchFamily="2" charset="2"/>
                        <a:buNone/>
                      </a:pPr>
                      <a:r>
                        <a:rPr lang="nl-NL" sz="1800" dirty="0"/>
                        <a:t>Waar ben je blij mee?</a:t>
                      </a:r>
                    </a:p>
                  </a:txBody>
                  <a:tcPr>
                    <a:solidFill>
                      <a:schemeClr val="bg1"/>
                    </a:solidFill>
                  </a:tcPr>
                </a:tc>
                <a:tc>
                  <a:txBody>
                    <a:bodyPr/>
                    <a:lstStyle/>
                    <a:p>
                      <a:pPr marL="0" indent="0">
                        <a:buFont typeface="Wingdings" panose="05000000000000000000" pitchFamily="2" charset="2"/>
                        <a:buNone/>
                      </a:pPr>
                      <a:r>
                        <a:rPr lang="nl-NL" sz="1800" dirty="0"/>
                        <a:t>Ik ben blij met mijn eigen kamer.</a:t>
                      </a:r>
                    </a:p>
                    <a:p>
                      <a:pPr marL="0" indent="0">
                        <a:buFont typeface="Wingdings" panose="05000000000000000000" pitchFamily="2" charset="2"/>
                        <a:buNone/>
                      </a:pPr>
                      <a:endParaRPr lang="nl-NL" sz="1800" dirty="0"/>
                    </a:p>
                  </a:txBody>
                  <a:tcPr>
                    <a:solidFill>
                      <a:schemeClr val="bg1"/>
                    </a:solidFill>
                  </a:tcPr>
                </a:tc>
                <a:extLst>
                  <a:ext uri="{0D108BD9-81ED-4DB2-BD59-A6C34878D82A}">
                    <a16:rowId xmlns:a16="http://schemas.microsoft.com/office/drawing/2014/main" val="1099157337"/>
                  </a:ext>
                </a:extLst>
              </a:tr>
              <a:tr h="0">
                <a:tc>
                  <a:txBody>
                    <a:bodyPr/>
                    <a:lstStyle/>
                    <a:p>
                      <a:pPr marL="0" indent="0">
                        <a:buFont typeface="Wingdings" panose="05000000000000000000" pitchFamily="2" charset="2"/>
                        <a:buNone/>
                      </a:pPr>
                      <a:r>
                        <a:rPr lang="nl-NL" sz="1800" dirty="0"/>
                        <a:t>Wat wil je graag?</a:t>
                      </a:r>
                    </a:p>
                  </a:txBody>
                  <a:tcPr>
                    <a:solidFill>
                      <a:schemeClr val="bg1"/>
                    </a:solidFill>
                  </a:tcPr>
                </a:tc>
                <a:tc>
                  <a:txBody>
                    <a:bodyPr/>
                    <a:lstStyle/>
                    <a:p>
                      <a:pPr marL="0" indent="0">
                        <a:buFont typeface="Wingdings" panose="05000000000000000000" pitchFamily="2" charset="2"/>
                        <a:buNone/>
                      </a:pPr>
                      <a:r>
                        <a:rPr lang="nl-NL" sz="1800" dirty="0"/>
                        <a:t>Ik wil graag minder snoepen.</a:t>
                      </a:r>
                    </a:p>
                  </a:txBody>
                  <a:tcPr>
                    <a:solidFill>
                      <a:schemeClr val="bg1"/>
                    </a:solidFill>
                  </a:tcPr>
                </a:tc>
                <a:extLst>
                  <a:ext uri="{0D108BD9-81ED-4DB2-BD59-A6C34878D82A}">
                    <a16:rowId xmlns:a16="http://schemas.microsoft.com/office/drawing/2014/main" val="3026444443"/>
                  </a:ext>
                </a:extLst>
              </a:tr>
              <a:tr h="0">
                <a:tc>
                  <a:txBody>
                    <a:bodyPr/>
                    <a:lstStyle/>
                    <a:p>
                      <a:pPr marL="0" marR="0" lvl="0" indent="0" algn="l" defTabSz="864108"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800" dirty="0"/>
                        <a:t>Welke nieuwe woorden heb je in deze les geleerd? </a:t>
                      </a:r>
                    </a:p>
                  </a:txBody>
                  <a:tcPr>
                    <a:solidFill>
                      <a:schemeClr val="bg1"/>
                    </a:solidFill>
                  </a:tcPr>
                </a:tc>
                <a:tc>
                  <a:txBody>
                    <a:bodyPr/>
                    <a:lstStyle/>
                    <a:p>
                      <a:pPr marL="0" indent="0">
                        <a:buFont typeface="Wingdings" panose="05000000000000000000" pitchFamily="2" charset="2"/>
                        <a:buNone/>
                      </a:pPr>
                      <a:r>
                        <a:rPr lang="nl-NL" sz="1800" dirty="0"/>
                        <a:t>…</a:t>
                      </a:r>
                    </a:p>
                  </a:txBody>
                  <a:tcPr>
                    <a:solidFill>
                      <a:schemeClr val="bg1"/>
                    </a:solidFill>
                  </a:tcPr>
                </a:tc>
                <a:extLst>
                  <a:ext uri="{0D108BD9-81ED-4DB2-BD59-A6C34878D82A}">
                    <a16:rowId xmlns:a16="http://schemas.microsoft.com/office/drawing/2014/main" val="4196292800"/>
                  </a:ext>
                </a:extLst>
              </a:tr>
            </a:tbl>
          </a:graphicData>
        </a:graphic>
      </p:graphicFrame>
      <p:pic>
        <p:nvPicPr>
          <p:cNvPr id="3" name="Afbeelding 2" descr="Afbeelding met pentekening&#10;&#10;Automatisch gegenereerde beschrijving">
            <a:extLst>
              <a:ext uri="{FF2B5EF4-FFF2-40B4-BE49-F238E27FC236}">
                <a16:creationId xmlns:a16="http://schemas.microsoft.com/office/drawing/2014/main" id="{1E5F265F-AACE-2213-6383-EADAD32DF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395" y="7645297"/>
            <a:ext cx="2031824" cy="1620000"/>
          </a:xfrm>
          <a:prstGeom prst="rect">
            <a:avLst/>
          </a:prstGeom>
        </p:spPr>
      </p:pic>
    </p:spTree>
    <p:extLst>
      <p:ext uri="{BB962C8B-B14F-4D97-AF65-F5344CB8AC3E}">
        <p14:creationId xmlns:p14="http://schemas.microsoft.com/office/powerpoint/2010/main" val="1033547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509386" y="671731"/>
            <a:ext cx="715928"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01557" y="509937"/>
            <a:ext cx="423460" cy="707886"/>
          </a:xfrm>
          <a:prstGeom prst="rect">
            <a:avLst/>
          </a:prstGeom>
          <a:noFill/>
        </p:spPr>
        <p:txBody>
          <a:bodyPr wrap="square" rtlCol="0">
            <a:spAutoFit/>
          </a:bodyPr>
          <a:lstStyle/>
          <a:p>
            <a:r>
              <a:rPr lang="en-US" sz="4000" dirty="0">
                <a:solidFill>
                  <a:schemeClr val="bg1"/>
                </a:solidFill>
              </a:rPr>
              <a:t>8</a:t>
            </a:r>
            <a:endParaRPr lang="nl-BE" sz="4000" dirty="0">
              <a:solidFill>
                <a:schemeClr val="bg1"/>
              </a:solidFill>
            </a:endParaRP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250521" y="290959"/>
            <a:ext cx="8279704" cy="9504393"/>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ZoneTexte 1">
            <a:extLst>
              <a:ext uri="{FF2B5EF4-FFF2-40B4-BE49-F238E27FC236}">
                <a16:creationId xmlns:a16="http://schemas.microsoft.com/office/drawing/2014/main" id="{D092A9E1-948F-483D-A15A-D12D3A6CE8B1}"/>
              </a:ext>
            </a:extLst>
          </p:cNvPr>
          <p:cNvSpPr txBox="1"/>
          <p:nvPr/>
        </p:nvSpPr>
        <p:spPr>
          <a:xfrm>
            <a:off x="452866" y="1503060"/>
            <a:ext cx="7609384"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2000" dirty="0">
                <a:latin typeface="Calibri" panose="020F0502020204030204" pitchFamily="34" charset="0"/>
                <a:cs typeface="Calibri" panose="020F0502020204030204" pitchFamily="34" charset="0"/>
              </a:rPr>
              <a:t>In Nederland heb je 3 bekende gelukssymbolen. Vul de woorden in. Kies uit: </a:t>
            </a:r>
            <a:r>
              <a:rPr lang="nl-NL" sz="2000" u="sng" dirty="0">
                <a:latin typeface="Calibri" panose="020F0502020204030204" pitchFamily="34" charset="0"/>
                <a:cs typeface="Calibri" panose="020F0502020204030204" pitchFamily="34" charset="0"/>
              </a:rPr>
              <a:t>klavertje vier</a:t>
            </a:r>
            <a:r>
              <a:rPr lang="nl-NL" sz="2000" dirty="0">
                <a:latin typeface="Calibri" panose="020F0502020204030204" pitchFamily="34" charset="0"/>
                <a:cs typeface="Calibri" panose="020F0502020204030204" pitchFamily="34" charset="0"/>
              </a:rPr>
              <a:t>, </a:t>
            </a:r>
            <a:r>
              <a:rPr lang="nl-NL" sz="2000" u="sng" dirty="0">
                <a:latin typeface="Calibri" panose="020F0502020204030204" pitchFamily="34" charset="0"/>
                <a:cs typeface="Calibri" panose="020F0502020204030204" pitchFamily="34" charset="0"/>
              </a:rPr>
              <a:t>hoefijzer</a:t>
            </a:r>
            <a:r>
              <a:rPr lang="nl-NL" sz="2000" dirty="0">
                <a:latin typeface="Calibri" panose="020F0502020204030204" pitchFamily="34" charset="0"/>
                <a:cs typeface="Calibri" panose="020F0502020204030204" pitchFamily="34" charset="0"/>
              </a:rPr>
              <a:t> en </a:t>
            </a:r>
            <a:r>
              <a:rPr lang="nl-NL" sz="2000" u="sng" dirty="0">
                <a:latin typeface="Calibri" panose="020F0502020204030204" pitchFamily="34" charset="0"/>
                <a:cs typeface="Calibri" panose="020F0502020204030204" pitchFamily="34" charset="0"/>
              </a:rPr>
              <a:t>lieveheersbeestjes</a:t>
            </a:r>
            <a:r>
              <a:rPr lang="nl-NL" sz="2000" dirty="0">
                <a:latin typeface="Calibri" panose="020F0502020204030204" pitchFamily="34" charset="0"/>
                <a:cs typeface="Calibri" panose="020F0502020204030204" pitchFamily="34" charset="0"/>
              </a:rPr>
              <a:t>. Verbind de cijfers met de plaatjes.</a:t>
            </a:r>
          </a:p>
        </p:txBody>
      </p:sp>
      <p:graphicFrame>
        <p:nvGraphicFramePr>
          <p:cNvPr id="6" name="Tabel 6">
            <a:extLst>
              <a:ext uri="{FF2B5EF4-FFF2-40B4-BE49-F238E27FC236}">
                <a16:creationId xmlns:a16="http://schemas.microsoft.com/office/drawing/2014/main" id="{2EF24D44-8BEC-09BF-CB8B-2CA1D3E69B48}"/>
              </a:ext>
            </a:extLst>
          </p:cNvPr>
          <p:cNvGraphicFramePr>
            <a:graphicFrameLocks noGrp="1"/>
          </p:cNvGraphicFramePr>
          <p:nvPr>
            <p:extLst>
              <p:ext uri="{D42A27DB-BD31-4B8C-83A1-F6EECF244321}">
                <p14:modId xmlns:p14="http://schemas.microsoft.com/office/powerpoint/2010/main" val="1574888423"/>
              </p:ext>
            </p:extLst>
          </p:nvPr>
        </p:nvGraphicFramePr>
        <p:xfrm>
          <a:off x="452866" y="2737178"/>
          <a:ext cx="7596552" cy="3674237"/>
        </p:xfrm>
        <a:graphic>
          <a:graphicData uri="http://schemas.openxmlformats.org/drawingml/2006/table">
            <a:tbl>
              <a:tblPr firstRow="1" bandRow="1">
                <a:tableStyleId>{5940675A-B579-460E-94D1-54222C63F5DA}</a:tableStyleId>
              </a:tblPr>
              <a:tblGrid>
                <a:gridCol w="497635">
                  <a:extLst>
                    <a:ext uri="{9D8B030D-6E8A-4147-A177-3AD203B41FA5}">
                      <a16:colId xmlns:a16="http://schemas.microsoft.com/office/drawing/2014/main" val="1951352337"/>
                    </a:ext>
                  </a:extLst>
                </a:gridCol>
                <a:gridCol w="7098917">
                  <a:extLst>
                    <a:ext uri="{9D8B030D-6E8A-4147-A177-3AD203B41FA5}">
                      <a16:colId xmlns:a16="http://schemas.microsoft.com/office/drawing/2014/main" val="4017171404"/>
                    </a:ext>
                  </a:extLst>
                </a:gridCol>
              </a:tblGrid>
              <a:tr h="370840">
                <a:tc>
                  <a:txBody>
                    <a:bodyPr/>
                    <a:lstStyle/>
                    <a:p>
                      <a:r>
                        <a:rPr lang="nl-NL" sz="1800" dirty="0"/>
                        <a:t>1</a:t>
                      </a:r>
                    </a:p>
                  </a:txBody>
                  <a:tcPr>
                    <a:solidFill>
                      <a:schemeClr val="bg1"/>
                    </a:solidFill>
                  </a:tcPr>
                </a:tc>
                <a:tc>
                  <a:txBody>
                    <a:bodyPr/>
                    <a:lstStyle/>
                    <a:p>
                      <a:r>
                        <a:rPr lang="nl-NL" sz="1701" b="0" i="0" kern="1200" dirty="0">
                          <a:solidFill>
                            <a:schemeClr val="tx1"/>
                          </a:solidFill>
                          <a:effectLst/>
                          <a:latin typeface="+mn-lt"/>
                          <a:ea typeface="+mn-ea"/>
                          <a:cs typeface="+mn-cs"/>
                        </a:rPr>
                        <a:t>Omdat je bijna nooit een __________ vindt, heb je veel geluk als je er eentje vindt. Daarom denken mensen dat een ___________ geluk brengt. De vorm is ook belangrijk. Het eerste blad staat voor hoop, het tweede blad voor vertrouwen, het derde blad voor liefde en het vierde voor geluk.</a:t>
                      </a:r>
                    </a:p>
                    <a:p>
                      <a:endParaRPr lang="nl-NL" sz="1800" b="0" noProof="0" dirty="0"/>
                    </a:p>
                  </a:txBody>
                  <a:tcPr>
                    <a:solidFill>
                      <a:schemeClr val="bg1"/>
                    </a:solidFill>
                  </a:tcPr>
                </a:tc>
                <a:extLst>
                  <a:ext uri="{0D108BD9-81ED-4DB2-BD59-A6C34878D82A}">
                    <a16:rowId xmlns:a16="http://schemas.microsoft.com/office/drawing/2014/main" val="981785085"/>
                  </a:ext>
                </a:extLst>
              </a:tr>
              <a:tr h="370840">
                <a:tc>
                  <a:txBody>
                    <a:bodyPr/>
                    <a:lstStyle/>
                    <a:p>
                      <a:r>
                        <a:rPr lang="nl-NL" sz="1800" dirty="0"/>
                        <a:t>2</a:t>
                      </a:r>
                    </a:p>
                  </a:txBody>
                  <a:tcPr>
                    <a:solidFill>
                      <a:schemeClr val="bg1"/>
                    </a:solidFill>
                  </a:tcPr>
                </a:tc>
                <a:tc>
                  <a:txBody>
                    <a:bodyPr/>
                    <a:lstStyle/>
                    <a:p>
                      <a:r>
                        <a:rPr lang="nl-NL" sz="1701" b="0" i="0" kern="1200" dirty="0">
                          <a:solidFill>
                            <a:schemeClr val="tx1"/>
                          </a:solidFill>
                          <a:effectLst/>
                          <a:latin typeface="+mn-lt"/>
                          <a:ea typeface="+mn-ea"/>
                          <a:cs typeface="+mn-cs"/>
                        </a:rPr>
                        <a:t>______________ eten de luis op van je planten en zorgen ervoor dat planten niet doodgaan.  Je hebt dus geluk als je in je tuin _____________ hebt.</a:t>
                      </a:r>
                    </a:p>
                    <a:p>
                      <a:endParaRPr lang="nl-NL" sz="1701" b="0" i="0" kern="1200" noProof="0" dirty="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val="3065148824"/>
                  </a:ext>
                </a:extLst>
              </a:tr>
              <a:tr h="370840">
                <a:tc>
                  <a:txBody>
                    <a:bodyPr/>
                    <a:lstStyle/>
                    <a:p>
                      <a:r>
                        <a:rPr lang="nl-NL" sz="1800" dirty="0"/>
                        <a:t>3</a:t>
                      </a:r>
                    </a:p>
                  </a:txBody>
                  <a:tcPr>
                    <a:solidFill>
                      <a:schemeClr val="bg1"/>
                    </a:solidFill>
                  </a:tcPr>
                </a:tc>
                <a:tc>
                  <a:txBody>
                    <a:bodyPr/>
                    <a:lstStyle/>
                    <a:p>
                      <a:r>
                        <a:rPr lang="nl-NL" sz="1701" b="0" i="0" kern="1200" dirty="0">
                          <a:solidFill>
                            <a:schemeClr val="tx1"/>
                          </a:solidFill>
                          <a:effectLst/>
                          <a:latin typeface="+mn-lt"/>
                          <a:ea typeface="+mn-ea"/>
                          <a:cs typeface="+mn-cs"/>
                        </a:rPr>
                        <a:t>Een __________ wordt van ijzer gemaakt. Toen ijzer nog maar net bestond, ontdekten mensen dat je het kunt vormen als je het heet maakt. Ze snapten niet waarom en vonden het een wonder. Het was net toveren en met toveren  kon je boze geesten op afstand houden.</a:t>
                      </a:r>
                    </a:p>
                    <a:p>
                      <a:endParaRPr lang="nl-NL" sz="1800" noProof="0" dirty="0"/>
                    </a:p>
                  </a:txBody>
                  <a:tcPr>
                    <a:solidFill>
                      <a:schemeClr val="bg1"/>
                    </a:solidFill>
                  </a:tcPr>
                </a:tc>
                <a:extLst>
                  <a:ext uri="{0D108BD9-81ED-4DB2-BD59-A6C34878D82A}">
                    <a16:rowId xmlns:a16="http://schemas.microsoft.com/office/drawing/2014/main" val="2841020522"/>
                  </a:ext>
                </a:extLst>
              </a:tr>
            </a:tbl>
          </a:graphicData>
        </a:graphic>
      </p:graphicFrame>
      <p:sp>
        <p:nvSpPr>
          <p:cNvPr id="4" name="TextBox 17">
            <a:extLst>
              <a:ext uri="{FF2B5EF4-FFF2-40B4-BE49-F238E27FC236}">
                <a16:creationId xmlns:a16="http://schemas.microsoft.com/office/drawing/2014/main" id="{34791787-30AC-9E02-9140-37026A4F7B9F}"/>
              </a:ext>
            </a:extLst>
          </p:cNvPr>
          <p:cNvSpPr txBox="1"/>
          <p:nvPr/>
        </p:nvSpPr>
        <p:spPr>
          <a:xfrm>
            <a:off x="1138035" y="651576"/>
            <a:ext cx="3262627"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a:t>
            </a:r>
          </a:p>
        </p:txBody>
      </p:sp>
      <p:pic>
        <p:nvPicPr>
          <p:cNvPr id="7" name="Afbeelding 6" descr="Afbeelding met insect, plant&#10;&#10;Automatisch gegenereerde beschrijving">
            <a:extLst>
              <a:ext uri="{FF2B5EF4-FFF2-40B4-BE49-F238E27FC236}">
                <a16:creationId xmlns:a16="http://schemas.microsoft.com/office/drawing/2014/main" id="{2209DD3C-67B0-4D0B-942D-5F4DD4B1E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98" y="7182269"/>
            <a:ext cx="2882408" cy="2160000"/>
          </a:xfrm>
          <a:prstGeom prst="rect">
            <a:avLst/>
          </a:prstGeom>
        </p:spPr>
      </p:pic>
      <p:pic>
        <p:nvPicPr>
          <p:cNvPr id="8" name="Afbeelding 7">
            <a:extLst>
              <a:ext uri="{FF2B5EF4-FFF2-40B4-BE49-F238E27FC236}">
                <a16:creationId xmlns:a16="http://schemas.microsoft.com/office/drawing/2014/main" id="{B4A446AA-03A3-A22E-75A9-91CC41D4D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283" y="7182269"/>
            <a:ext cx="2143506" cy="2160000"/>
          </a:xfrm>
          <a:prstGeom prst="rect">
            <a:avLst/>
          </a:prstGeom>
        </p:spPr>
      </p:pic>
      <p:pic>
        <p:nvPicPr>
          <p:cNvPr id="10" name="Afbeelding 9" descr="Afbeelding met muur, binnen, hoefijzer, accessoire&#10;&#10;Automatisch gegenereerde beschrijving">
            <a:extLst>
              <a:ext uri="{FF2B5EF4-FFF2-40B4-BE49-F238E27FC236}">
                <a16:creationId xmlns:a16="http://schemas.microsoft.com/office/drawing/2014/main" id="{2261E4C5-3AB0-1205-AFBC-27F0578261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1966" y="7182269"/>
            <a:ext cx="2160000" cy="2160000"/>
          </a:xfrm>
          <a:prstGeom prst="rect">
            <a:avLst/>
          </a:prstGeom>
        </p:spPr>
      </p:pic>
    </p:spTree>
    <p:extLst>
      <p:ext uri="{BB962C8B-B14F-4D97-AF65-F5344CB8AC3E}">
        <p14:creationId xmlns:p14="http://schemas.microsoft.com/office/powerpoint/2010/main" val="523407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566670" y="872921"/>
            <a:ext cx="724915"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34735" y="751839"/>
            <a:ext cx="423460" cy="707886"/>
          </a:xfrm>
          <a:prstGeom prst="rect">
            <a:avLst/>
          </a:prstGeom>
          <a:noFill/>
        </p:spPr>
        <p:txBody>
          <a:bodyPr wrap="square" rtlCol="0">
            <a:spAutoFit/>
          </a:bodyPr>
          <a:lstStyle/>
          <a:p>
            <a:r>
              <a:rPr lang="nl-BE" sz="4000" dirty="0">
                <a:solidFill>
                  <a:schemeClr val="bg1"/>
                </a:solidFill>
              </a:rPr>
              <a:t>8</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LEZEN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38622C4F-1E4B-FDCB-E935-3B8F83F1A15E}"/>
              </a:ext>
            </a:extLst>
          </p:cNvPr>
          <p:cNvSpPr txBox="1"/>
          <p:nvPr/>
        </p:nvSpPr>
        <p:spPr>
          <a:xfrm>
            <a:off x="566669" y="1694681"/>
            <a:ext cx="726209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latin typeface="Calibri" panose="020F0502020204030204" pitchFamily="34" charset="0"/>
                <a:cs typeface="Calibri" panose="020F0502020204030204" pitchFamily="34" charset="0"/>
              </a:rPr>
              <a:t>Oma’s en opa’s hadden vroeger vaak een blauwwitte tegel aan de muur. Daarop stond een korte zin over iets dat je niet op school leert maar buiten school na een lang leven. Dit is een voorbeeld van zo’n ‘levensles’! </a:t>
            </a:r>
          </a:p>
        </p:txBody>
      </p:sp>
      <p:pic>
        <p:nvPicPr>
          <p:cNvPr id="4" name="Afbeelding 3" descr="Afbeelding met tekst, keramiek, porselein, aardewerk&#10;&#10;Automatisch gegenereerde beschrijving">
            <a:extLst>
              <a:ext uri="{FF2B5EF4-FFF2-40B4-BE49-F238E27FC236}">
                <a16:creationId xmlns:a16="http://schemas.microsoft.com/office/drawing/2014/main" id="{9E11173E-AB9C-7069-4841-FDB8AC6A9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966" y="3253076"/>
            <a:ext cx="5929226" cy="5940000"/>
          </a:xfrm>
          <a:prstGeom prst="rect">
            <a:avLst/>
          </a:prstGeom>
        </p:spPr>
      </p:pic>
    </p:spTree>
    <p:extLst>
      <p:ext uri="{BB962C8B-B14F-4D97-AF65-F5344CB8AC3E}">
        <p14:creationId xmlns:p14="http://schemas.microsoft.com/office/powerpoint/2010/main" val="248187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56754" y="222068"/>
            <a:ext cx="8294915" cy="9485811"/>
          </a:xfrm>
          <a:prstGeom prst="roundRect">
            <a:avLst>
              <a:gd name="adj" fmla="val 2809"/>
            </a:avLst>
          </a:prstGeom>
          <a:noFill/>
          <a:ln w="57150">
            <a:solidFill>
              <a:srgbClr val="009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e 4"/>
          <p:cNvGrpSpPr/>
          <p:nvPr/>
        </p:nvGrpSpPr>
        <p:grpSpPr>
          <a:xfrm>
            <a:off x="394223" y="499110"/>
            <a:ext cx="3979281" cy="602743"/>
            <a:chOff x="306356" y="627017"/>
            <a:chExt cx="5571929" cy="1201783"/>
          </a:xfrm>
        </p:grpSpPr>
        <p:sp>
          <p:nvSpPr>
            <p:cNvPr id="3" name="Rectangle à coins arrondis 2"/>
            <p:cNvSpPr/>
            <p:nvPr/>
          </p:nvSpPr>
          <p:spPr>
            <a:xfrm>
              <a:off x="306357" y="627017"/>
              <a:ext cx="5571928" cy="12017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b="1" dirty="0">
                  <a:solidFill>
                    <a:schemeClr val="tx1"/>
                  </a:solidFill>
                </a:rPr>
                <a:t>LEZEN &amp; SPREKEN</a:t>
              </a:r>
              <a:endParaRPr lang="en-US" b="1" dirty="0">
                <a:solidFill>
                  <a:schemeClr val="tx1"/>
                </a:solidFill>
              </a:endParaRPr>
            </a:p>
          </p:txBody>
        </p:sp>
        <p:sp>
          <p:nvSpPr>
            <p:cNvPr id="4" name="Pentagone 3"/>
            <p:cNvSpPr/>
            <p:nvPr/>
          </p:nvSpPr>
          <p:spPr>
            <a:xfrm>
              <a:off x="306356" y="933243"/>
              <a:ext cx="902592" cy="624779"/>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sz="3200" dirty="0"/>
                <a:t>2</a:t>
              </a:r>
              <a:endParaRPr lang="en-US" dirty="0"/>
            </a:p>
          </p:txBody>
        </p:sp>
      </p:grpSp>
      <p:sp>
        <p:nvSpPr>
          <p:cNvPr id="7" name="Rectangle 6"/>
          <p:cNvSpPr/>
          <p:nvPr/>
        </p:nvSpPr>
        <p:spPr>
          <a:xfrm>
            <a:off x="3017520" y="5809566"/>
            <a:ext cx="1640834" cy="369332"/>
          </a:xfrm>
          <a:prstGeom prst="rect">
            <a:avLst/>
          </a:prstGeom>
        </p:spPr>
        <p:txBody>
          <a:bodyPr wrap="none">
            <a:spAutoFit/>
          </a:bodyPr>
          <a:lstStyle/>
          <a:p>
            <a:r>
              <a:rPr lang="nl-NL" dirty="0">
                <a:solidFill>
                  <a:schemeClr val="bg1"/>
                </a:solidFill>
                <a:latin typeface="Segoe UI Light" panose="020B0502040204020203" pitchFamily="34" charset="0"/>
                <a:ea typeface="Calibri" panose="020F0502020204030204" pitchFamily="34" charset="0"/>
                <a:cs typeface="Segoe UI Light" panose="020B0502040204020203" pitchFamily="34" charset="0"/>
              </a:rPr>
              <a:t>Nieuwjaarsduik</a:t>
            </a:r>
            <a:endParaRPr lang="en-US" dirty="0"/>
          </a:p>
        </p:txBody>
      </p:sp>
      <p:sp>
        <p:nvSpPr>
          <p:cNvPr id="14" name="Rectangle 13"/>
          <p:cNvSpPr/>
          <p:nvPr/>
        </p:nvSpPr>
        <p:spPr>
          <a:xfrm>
            <a:off x="362142" y="1101853"/>
            <a:ext cx="7483917" cy="161487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spcAft>
                <a:spcPts val="800"/>
              </a:spcAft>
            </a:pPr>
            <a:r>
              <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Waar denk je aan bij het zien van deze foto? Maak een groep van 4. Elke groep kiest 3 situaties uit de lijst onder de foto. Jullie </a:t>
            </a:r>
            <a:r>
              <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rPr>
              <a:t>geven per groep 8 punten aan de situatie die volgens jullie het best past, 7 punten aan de situatie die dan het best past en 6 aan de derde situatie.</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F8DD5521-893C-3F45-443B-C5B938BE7BBD}"/>
              </a:ext>
            </a:extLst>
          </p:cNvPr>
          <p:cNvSpPr txBox="1"/>
          <p:nvPr/>
        </p:nvSpPr>
        <p:spPr>
          <a:xfrm>
            <a:off x="368754" y="6381991"/>
            <a:ext cx="747730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q"/>
            </a:pPr>
            <a:r>
              <a:rPr lang="nl-NL" dirty="0"/>
              <a:t>Rijbewijs gehaald</a:t>
            </a:r>
          </a:p>
          <a:p>
            <a:pPr marL="285750" indent="-285750">
              <a:buFont typeface="Wingdings" panose="05000000000000000000" pitchFamily="2" charset="2"/>
              <a:buChar char="q"/>
            </a:pPr>
            <a:r>
              <a:rPr lang="nl-NL" dirty="0"/>
              <a:t>100.000 euro gewonnen</a:t>
            </a:r>
          </a:p>
          <a:p>
            <a:pPr marL="285750" indent="-285750">
              <a:buFont typeface="Wingdings" panose="05000000000000000000" pitchFamily="2" charset="2"/>
              <a:buChar char="q"/>
            </a:pPr>
            <a:r>
              <a:rPr lang="nl-NL" dirty="0"/>
              <a:t>Begin zomervakantie</a:t>
            </a:r>
          </a:p>
          <a:p>
            <a:pPr marL="285750" indent="-285750">
              <a:buFont typeface="Wingdings" panose="05000000000000000000" pitchFamily="2" charset="2"/>
              <a:buChar char="q"/>
            </a:pPr>
            <a:r>
              <a:rPr lang="nl-NL" dirty="0"/>
              <a:t>Met vriend/in naar de film</a:t>
            </a:r>
          </a:p>
          <a:p>
            <a:pPr marL="285750" indent="-285750">
              <a:buFont typeface="Wingdings" panose="05000000000000000000" pitchFamily="2" charset="2"/>
              <a:buChar char="q"/>
            </a:pPr>
            <a:r>
              <a:rPr lang="nl-NL" dirty="0"/>
              <a:t>10 voor Nederlands</a:t>
            </a:r>
          </a:p>
          <a:p>
            <a:pPr marL="285750" indent="-285750">
              <a:buFont typeface="Wingdings" panose="05000000000000000000" pitchFamily="2" charset="2"/>
              <a:buChar char="q"/>
            </a:pPr>
            <a:r>
              <a:rPr lang="nl-NL" dirty="0"/>
              <a:t>Werkstuk ingeleverd</a:t>
            </a:r>
          </a:p>
          <a:p>
            <a:pPr marL="285750" indent="-285750">
              <a:buFont typeface="Wingdings" panose="05000000000000000000" pitchFamily="2" charset="2"/>
              <a:buChar char="q"/>
            </a:pPr>
            <a:r>
              <a:rPr lang="nl-NL" dirty="0"/>
              <a:t>Negatieve corona-test</a:t>
            </a:r>
          </a:p>
          <a:p>
            <a:pPr marL="285750" indent="-285750">
              <a:buFont typeface="Wingdings" panose="05000000000000000000" pitchFamily="2" charset="2"/>
              <a:buChar char="q"/>
            </a:pPr>
            <a:r>
              <a:rPr lang="nl-NL" dirty="0"/>
              <a:t>Leraar afwezig</a:t>
            </a:r>
          </a:p>
        </p:txBody>
      </p:sp>
      <p:pic>
        <p:nvPicPr>
          <p:cNvPr id="9" name="Afbeelding 8" descr="Afbeelding met lucht, buiten, water, springen&#10;&#10;Automatisch gegenereerde beschrijving">
            <a:extLst>
              <a:ext uri="{FF2B5EF4-FFF2-40B4-BE49-F238E27FC236}">
                <a16:creationId xmlns:a16="http://schemas.microsoft.com/office/drawing/2014/main" id="{FA8BE071-7981-ADEB-D5CA-34054FBCB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43" y="2919820"/>
            <a:ext cx="6336000" cy="3168000"/>
          </a:xfrm>
          <a:prstGeom prst="rect">
            <a:avLst/>
          </a:prstGeom>
        </p:spPr>
      </p:pic>
      <p:sp>
        <p:nvSpPr>
          <p:cNvPr id="12" name="Tekstvak 11">
            <a:extLst>
              <a:ext uri="{FF2B5EF4-FFF2-40B4-BE49-F238E27FC236}">
                <a16:creationId xmlns:a16="http://schemas.microsoft.com/office/drawing/2014/main" id="{44D563D4-182B-9CD0-EE05-AD0EECE46FB2}"/>
              </a:ext>
            </a:extLst>
          </p:cNvPr>
          <p:cNvSpPr txBox="1"/>
          <p:nvPr/>
        </p:nvSpPr>
        <p:spPr>
          <a:xfrm>
            <a:off x="362142" y="2996232"/>
            <a:ext cx="2880986" cy="307777"/>
          </a:xfrm>
          <a:prstGeom prst="rect">
            <a:avLst/>
          </a:prstGeom>
          <a:noFill/>
        </p:spPr>
        <p:txBody>
          <a:bodyPr wrap="square" rtlCol="0">
            <a:spAutoFit/>
          </a:bodyPr>
          <a:lstStyle/>
          <a:p>
            <a:r>
              <a:rPr lang="nl-NL" sz="1400" b="0" i="0" dirty="0">
                <a:solidFill>
                  <a:schemeClr val="bg1"/>
                </a:solidFill>
                <a:effectLst/>
                <a:latin typeface="Akko W01 Regular"/>
              </a:rPr>
              <a:t>© Hollandse Hoogte</a:t>
            </a:r>
            <a:endParaRPr lang="nl-NL" sz="1400" dirty="0">
              <a:solidFill>
                <a:schemeClr val="bg1"/>
              </a:solidFill>
            </a:endParaRPr>
          </a:p>
        </p:txBody>
      </p:sp>
      <p:sp>
        <p:nvSpPr>
          <p:cNvPr id="13" name="Tekstvak 12">
            <a:extLst>
              <a:ext uri="{FF2B5EF4-FFF2-40B4-BE49-F238E27FC236}">
                <a16:creationId xmlns:a16="http://schemas.microsoft.com/office/drawing/2014/main" id="{15EBE039-8394-FCE1-67D9-5C138942E01C}"/>
              </a:ext>
            </a:extLst>
          </p:cNvPr>
          <p:cNvSpPr txBox="1"/>
          <p:nvPr/>
        </p:nvSpPr>
        <p:spPr>
          <a:xfrm rot="1051332">
            <a:off x="5409706" y="6761809"/>
            <a:ext cx="2328205" cy="1077218"/>
          </a:xfrm>
          <a:prstGeom prst="rect">
            <a:avLst/>
          </a:prstGeom>
          <a:solidFill>
            <a:srgbClr val="FFFF00"/>
          </a:solidFill>
        </p:spPr>
        <p:txBody>
          <a:bodyPr wrap="square" rtlCol="0">
            <a:spAutoFit/>
          </a:bodyPr>
          <a:lstStyle/>
          <a:p>
            <a:r>
              <a:rPr lang="nl-NL" sz="1600" dirty="0"/>
              <a:t>N.B. We stellen in deze les soms persoonlijke vragen. Je mag de antwoorden verzinnen.</a:t>
            </a:r>
          </a:p>
        </p:txBody>
      </p:sp>
      <p:pic>
        <p:nvPicPr>
          <p:cNvPr id="15" name="Picture 44" descr="A picture containing light&#10;&#10;Description automatically generated">
            <a:extLst>
              <a:ext uri="{FF2B5EF4-FFF2-40B4-BE49-F238E27FC236}">
                <a16:creationId xmlns:a16="http://schemas.microsoft.com/office/drawing/2014/main" id="{0D9AEBB6-0A40-2C5E-F07D-B54E6E9987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114" t="21415" r="18713" b="34942"/>
          <a:stretch/>
        </p:blipFill>
        <p:spPr>
          <a:xfrm rot="20823052">
            <a:off x="7325605" y="6762060"/>
            <a:ext cx="588587" cy="601265"/>
          </a:xfrm>
          <a:prstGeom prst="rect">
            <a:avLst/>
          </a:prstGeom>
        </p:spPr>
      </p:pic>
    </p:spTree>
    <p:extLst>
      <p:ext uri="{BB962C8B-B14F-4D97-AF65-F5344CB8AC3E}">
        <p14:creationId xmlns:p14="http://schemas.microsoft.com/office/powerpoint/2010/main" val="487578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566670" y="872921"/>
            <a:ext cx="724915"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34735" y="751839"/>
            <a:ext cx="423460" cy="707886"/>
          </a:xfrm>
          <a:prstGeom prst="rect">
            <a:avLst/>
          </a:prstGeom>
          <a:noFill/>
        </p:spPr>
        <p:txBody>
          <a:bodyPr wrap="square" rtlCol="0">
            <a:spAutoFit/>
          </a:bodyPr>
          <a:lstStyle/>
          <a:p>
            <a:r>
              <a:rPr lang="nl-BE" sz="4000" dirty="0">
                <a:solidFill>
                  <a:schemeClr val="bg1"/>
                </a:solidFill>
              </a:rPr>
              <a:t>8</a:t>
            </a:r>
          </a:p>
        </p:txBody>
      </p:sp>
      <p:sp>
        <p:nvSpPr>
          <p:cNvPr id="18" name="TextBox 17">
            <a:extLst>
              <a:ext uri="{FF2B5EF4-FFF2-40B4-BE49-F238E27FC236}">
                <a16:creationId xmlns:a16="http://schemas.microsoft.com/office/drawing/2014/main" id="{0BBC98E6-562B-4DC4-81A5-86F63266416A}"/>
              </a:ext>
            </a:extLst>
          </p:cNvPr>
          <p:cNvSpPr txBox="1"/>
          <p:nvPr/>
        </p:nvSpPr>
        <p:spPr>
          <a:xfrm>
            <a:off x="1500587" y="860515"/>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SCHRIJVEN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380752" y="329245"/>
            <a:ext cx="7879255" cy="9209002"/>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38622C4F-1E4B-FDCB-E935-3B8F83F1A15E}"/>
              </a:ext>
            </a:extLst>
          </p:cNvPr>
          <p:cNvSpPr txBox="1"/>
          <p:nvPr/>
        </p:nvSpPr>
        <p:spPr>
          <a:xfrm>
            <a:off x="566670" y="1694681"/>
            <a:ext cx="7262097" cy="34778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t>Als afsluiting van deze les over geluk krijg en geef je een schouderklopje (compliment). Elke leerling maakt een kaart voor een klasgenoot. Aan de voorkant komt een plaatje/tekening, aan de achterkant een compliment (positieve eigenschap) over de klasgenoot.  Klaar? Dan geef je de kaart aan de klasgenoot. </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Je leerkracht heeft kaartjes met jullie voornamen. Elke leerling trekt een kaartje. Bij een oneven aantal leerlingen mag de  overgebleven leerling zelf de klasgenoot kiezen. </a:t>
            </a:r>
          </a:p>
          <a:p>
            <a:endParaRPr lang="nl-NL" sz="2000" dirty="0">
              <a:latin typeface="Calibri" panose="020F0502020204030204" pitchFamily="34" charset="0"/>
              <a:cs typeface="Calibri" panose="020F0502020204030204" pitchFamily="34" charset="0"/>
            </a:endParaRPr>
          </a:p>
          <a:p>
            <a:r>
              <a:rPr lang="nl-NL" sz="2000" b="1" i="1" dirty="0">
                <a:latin typeface="Calibri" panose="020F0502020204030204" pitchFamily="34" charset="0"/>
                <a:cs typeface="Calibri" panose="020F0502020204030204" pitchFamily="34" charset="0"/>
              </a:rPr>
              <a:t>Jij verdient een schouderklopje omdat ….</a:t>
            </a:r>
          </a:p>
        </p:txBody>
      </p:sp>
      <p:pic>
        <p:nvPicPr>
          <p:cNvPr id="4" name="Afbeelding 3" descr="Afbeelding met tekst, illustratie&#10;&#10;Automatisch gegenereerde beschrijving">
            <a:extLst>
              <a:ext uri="{FF2B5EF4-FFF2-40B4-BE49-F238E27FC236}">
                <a16:creationId xmlns:a16="http://schemas.microsoft.com/office/drawing/2014/main" id="{604A0BEB-8865-DAFA-250F-D24E53A63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5771401"/>
            <a:ext cx="5442942" cy="3168000"/>
          </a:xfrm>
          <a:prstGeom prst="rect">
            <a:avLst/>
          </a:prstGeom>
        </p:spPr>
      </p:pic>
    </p:spTree>
    <p:extLst>
      <p:ext uri="{BB962C8B-B14F-4D97-AF65-F5344CB8AC3E}">
        <p14:creationId xmlns:p14="http://schemas.microsoft.com/office/powerpoint/2010/main" val="269118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ntagon 15">
            <a:extLst>
              <a:ext uri="{FF2B5EF4-FFF2-40B4-BE49-F238E27FC236}">
                <a16:creationId xmlns:a16="http://schemas.microsoft.com/office/drawing/2014/main" id="{D3A28F9A-1F65-43C0-987E-624B490780DB}"/>
              </a:ext>
            </a:extLst>
          </p:cNvPr>
          <p:cNvSpPr/>
          <p:nvPr/>
        </p:nvSpPr>
        <p:spPr>
          <a:xfrm>
            <a:off x="518567" y="522698"/>
            <a:ext cx="750467"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5" name="TextBox 14">
            <a:extLst>
              <a:ext uri="{FF2B5EF4-FFF2-40B4-BE49-F238E27FC236}">
                <a16:creationId xmlns:a16="http://schemas.microsoft.com/office/drawing/2014/main" id="{F60FF818-5F01-480A-82EF-12756279FAB6}"/>
              </a:ext>
            </a:extLst>
          </p:cNvPr>
          <p:cNvSpPr txBox="1"/>
          <p:nvPr/>
        </p:nvSpPr>
        <p:spPr>
          <a:xfrm>
            <a:off x="594480" y="387181"/>
            <a:ext cx="423460" cy="707886"/>
          </a:xfrm>
          <a:prstGeom prst="rect">
            <a:avLst/>
          </a:prstGeom>
          <a:noFill/>
        </p:spPr>
        <p:txBody>
          <a:bodyPr wrap="square" rtlCol="0">
            <a:spAutoFit/>
          </a:bodyPr>
          <a:lstStyle/>
          <a:p>
            <a:r>
              <a:rPr lang="nl-BE" sz="4000" dirty="0">
                <a:solidFill>
                  <a:schemeClr val="bg1"/>
                </a:solidFill>
              </a:rPr>
              <a:t>9</a:t>
            </a:r>
          </a:p>
        </p:txBody>
      </p:sp>
      <p:sp>
        <p:nvSpPr>
          <p:cNvPr id="16" name="TextBox 15">
            <a:extLst>
              <a:ext uri="{FF2B5EF4-FFF2-40B4-BE49-F238E27FC236}">
                <a16:creationId xmlns:a16="http://schemas.microsoft.com/office/drawing/2014/main" id="{63ACEA7C-4900-4C56-83F1-DFE87B1E26BA}"/>
              </a:ext>
            </a:extLst>
          </p:cNvPr>
          <p:cNvSpPr txBox="1"/>
          <p:nvPr/>
        </p:nvSpPr>
        <p:spPr>
          <a:xfrm>
            <a:off x="1517313" y="510292"/>
            <a:ext cx="5483901" cy="461665"/>
          </a:xfrm>
          <a:prstGeom prst="rect">
            <a:avLst/>
          </a:prstGeom>
          <a:noFill/>
          <a:ln>
            <a:noFill/>
          </a:ln>
        </p:spPr>
        <p:txBody>
          <a:bodyPr wrap="square" rtlCol="0">
            <a:spAutoFit/>
          </a:bodyPr>
          <a:lstStyle/>
          <a:p>
            <a:r>
              <a:rPr lang="nl-NL" sz="2400" b="1" dirty="0">
                <a:latin typeface="Segoe UI" panose="020B0502040204020203" pitchFamily="34" charset="0"/>
                <a:cs typeface="Segoe UI" panose="020B0502040204020203" pitchFamily="34" charset="0"/>
              </a:rPr>
              <a:t>Bronnen </a:t>
            </a:r>
            <a:r>
              <a:rPr lang="nl-NL" sz="1400" b="1" dirty="0">
                <a:latin typeface="Segoe UI" panose="020B0502040204020203" pitchFamily="34" charset="0"/>
                <a:cs typeface="Segoe UI" panose="020B0502040204020203" pitchFamily="34" charset="0"/>
              </a:rPr>
              <a:t>(laatst geraadpleegd op 9/11/2022)</a:t>
            </a:r>
            <a:endParaRPr lang="nl-NL" sz="2400" b="1" dirty="0">
              <a:latin typeface="Segoe UI" panose="020B0502040204020203" pitchFamily="34"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374B0C9D-9B56-42E8-9C62-AC4A3190E733}"/>
              </a:ext>
            </a:extLst>
          </p:cNvPr>
          <p:cNvSpPr/>
          <p:nvPr/>
        </p:nvSpPr>
        <p:spPr>
          <a:xfrm>
            <a:off x="420827" y="1230584"/>
            <a:ext cx="7858877" cy="8165124"/>
          </a:xfrm>
          <a:prstGeom prst="roundRect">
            <a:avLst>
              <a:gd name="adj" fmla="val 0"/>
            </a:avLst>
          </a:prstGeom>
          <a:solidFill>
            <a:srgbClr val="DEEB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BE" sz="1200" b="1" dirty="0">
                <a:solidFill>
                  <a:schemeClr val="tx1"/>
                </a:solidFill>
                <a:latin typeface="Calibri" panose="020F0502020204030204" pitchFamily="34" charset="0"/>
                <a:cs typeface="Calibri" panose="020F0502020204030204" pitchFamily="34" charset="0"/>
              </a:rPr>
              <a:t>Teksten (</a:t>
            </a:r>
            <a:r>
              <a:rPr lang="nl-NL" sz="1200" b="1" dirty="0">
                <a:solidFill>
                  <a:schemeClr val="tx1"/>
                </a:solidFill>
                <a:latin typeface="Calibri" panose="020F0502020204030204" pitchFamily="34" charset="0"/>
                <a:cs typeface="Calibri" panose="020F0502020204030204" pitchFamily="34" charset="0"/>
              </a:rPr>
              <a:t>gebaseerd op):</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https://www.parool.nl/wereld/nederland-opnieuw-bij-de-vijf-gelukkigste-landen-ter-wereld-finnen-op-een~b37c72c2/?referrer=https%3A%2F%2Fwww.google.com%2F</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https://www.metronieuws.nl/in-het-nieuws/2015/05/hier-worden-nederlandse-jongeren-gelukkig-van/</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https://sites.google.com/site/levensbeschouwingophetoc/5-boeddhisme/6-gelukskunde/hoofdstuk-1-wat-is-geluk </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https://cantal.nl/gelukskunde/</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https://www.nji.nl/nieuws/jongere-ervaart-meeste-stress-door-school#:~:text=Jongeren%20hebben%20op%20school%20last,de%20meeste%20Nederlandse%20jongeren%20gelukkig </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https://nl.wikipedia.org/wiki/Hoefijzer</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https://nl.wikipedia.org/wiki/Klavertjevier</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https://nl.wikipedia.org/wiki/Lieveheersbeestjes</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https://maken.wikiwijs.nl/126614/LOB1#!page-4743912</a:t>
            </a:r>
          </a:p>
          <a:p>
            <a:pPr marL="285750" indent="-285750">
              <a:buFont typeface="Arial" panose="020B0604020202020204" pitchFamily="34" charset="0"/>
              <a:buChar char="•"/>
            </a:pPr>
            <a:endParaRPr lang="nl-NL" sz="12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sz="1200" b="1" dirty="0">
                <a:solidFill>
                  <a:schemeClr val="tx1"/>
                </a:solidFill>
                <a:latin typeface="Calibri" panose="020F0502020204030204" pitchFamily="34" charset="0"/>
                <a:cs typeface="Calibri" panose="020F0502020204030204" pitchFamily="34" charset="0"/>
              </a:rPr>
              <a:t>Video’s</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Geluk onder druk: https://www.youtube.com/watch?reload=9&amp;v=jo39Ng-YHi8</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Schoolstress: https://www.youtube.com/watch?v=RN2VERnJRc8 </a:t>
            </a:r>
          </a:p>
          <a:p>
            <a:pPr marL="285750" indent="-285750">
              <a:buFont typeface="Arial" panose="020B0604020202020204" pitchFamily="34" charset="0"/>
              <a:buChar char="•"/>
            </a:pPr>
            <a:endParaRPr lang="nl-NL" sz="12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sz="1200" b="1" dirty="0">
                <a:solidFill>
                  <a:schemeClr val="tx1"/>
                </a:solidFill>
                <a:latin typeface="Calibri" panose="020F0502020204030204" pitchFamily="34" charset="0"/>
                <a:cs typeface="Calibri" panose="020F0502020204030204" pitchFamily="34" charset="0"/>
              </a:rPr>
              <a:t>Afbeeldingen </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https://www.cbs.nl/nl-nl/nieuws/2018/12/negen-op-de-tien-noemen-zichzelf-gelukkig</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https://www.parool.nl/wereld/nederland-opnieuw-bij-de-vijf-gelukkigste-landen-ter-wereld-finnen-op-een~b37c72c2/?referrer=https%3A%2F%2Fwww.google.com%2F</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https://www.volkskrant.nl/nieuws-achtergrond/kans-op-lesuitval-groter-dan-ooit-wat-betekent-dit-voor-de-onderwijssector~b75b6e1e/?referrer=https%3A%2F%2Flens.google.com%2F</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http://www.anselbode.com/15-nieuws/249-samenwerking-meidenvoetba</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https://nl.dreamstime.com/winkelende-meisjes-met-zakken-image128104162</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https://www.hln.be/wetenschap-en-planeet/waarom-muziek-uit-onze-jeugd-zo-speciaal-is~afab28b8/181111378/</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https://www.rtvkrimpenerwaard.nl/site/zo-mooi-is-wandelen-fietsen-en-varen-in-de-krimpenerwaard/</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https://www.npo3fm.nl/nieuws/3fm-nieuws/b9601242-4ac1-49dc-be12-214ce4e7d013/test-jezelf-ben-je-een-stresskip-of-koele-kikker</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https://www.kindpng.com/imgv/ixxwow_dance-cartoon-illustration-frog-royalty-free-free-hq/</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https://cantal.nl/gelukskunde/</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https://jufmaike.nl/wp-content/uploads/2012/01/Werkvorm-hele-klas4.pdf</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https://www.metronieuws.nl/in-het-nieuws/2015/05/hier-worden-nederlandse-jongeren-gelukkig-van</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https://www.bol.com/be/nl/p/tegeltje-met-spreuk-het-geheim-van-geluk-ligt-niet-in-het-doen-wat-je-leuk-vindt-maar-in-het-leuk-vinden-wat-je-moet-doen-kado-verpakking-plakhanger/9200000063841956</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https://nl.wikipedia.org/wiki/Hoefijzer</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https://nl.wikipedia.org/wiki/Klavertjevier</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https://nl.wikipedia.org/wiki/Lieveheersbeestjes</a:t>
            </a:r>
          </a:p>
          <a:p>
            <a:pPr marL="285750" indent="-285750">
              <a:buFont typeface="Arial" panose="020B0604020202020204" pitchFamily="34" charset="0"/>
              <a:buChar char="•"/>
            </a:pPr>
            <a:r>
              <a:rPr lang="nl-NL" sz="1200" dirty="0">
                <a:solidFill>
                  <a:schemeClr val="tx1"/>
                </a:solidFill>
                <a:latin typeface="Calibri" panose="020F0502020204030204" pitchFamily="34" charset="0"/>
                <a:cs typeface="Calibri" panose="020F0502020204030204" pitchFamily="34" charset="0"/>
              </a:rPr>
              <a:t>https://mijnverhaalinklaretaal.nl/schouderklopje-gezocht!.html</a:t>
            </a:r>
          </a:p>
          <a:p>
            <a:pPr marL="285750" indent="-285750">
              <a:buFont typeface="Arial" panose="020B0604020202020204" pitchFamily="34" charset="0"/>
              <a:buChar char="•"/>
            </a:pPr>
            <a:endParaRPr lang="nl-NL" sz="1200" b="1"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1200" dirty="0">
              <a:solidFill>
                <a:schemeClr val="tx1"/>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FBE6D4C1-D095-43F2-8440-4D6D76D4BE69}"/>
              </a:ext>
            </a:extLst>
          </p:cNvPr>
          <p:cNvSpPr/>
          <p:nvPr/>
        </p:nvSpPr>
        <p:spPr>
          <a:xfrm>
            <a:off x="541119" y="1668349"/>
            <a:ext cx="7558519" cy="2123658"/>
          </a:xfrm>
          <a:prstGeom prst="rect">
            <a:avLst/>
          </a:prstGeom>
        </p:spPr>
        <p:txBody>
          <a:bodyPr wrap="square">
            <a:spAutoFit/>
          </a:bodyPr>
          <a:lstStyle/>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a:p>
            <a:endParaRPr lang="en-US" sz="1200" dirty="0">
              <a:latin typeface="Segoe UI" panose="020B0502040204020203" pitchFamily="34" charset="0"/>
              <a:cs typeface="Segoe UI" panose="020B0502040204020203" pitchFamily="34" charset="0"/>
            </a:endParaRPr>
          </a:p>
        </p:txBody>
      </p:sp>
      <p:sp>
        <p:nvSpPr>
          <p:cNvPr id="45" name="Rectangle: Rounded Corners 44">
            <a:extLst>
              <a:ext uri="{FF2B5EF4-FFF2-40B4-BE49-F238E27FC236}">
                <a16:creationId xmlns:a16="http://schemas.microsoft.com/office/drawing/2014/main" id="{82E4200A-D7DF-4FDA-8B58-7307851819AE}"/>
              </a:ext>
            </a:extLst>
          </p:cNvPr>
          <p:cNvSpPr/>
          <p:nvPr/>
        </p:nvSpPr>
        <p:spPr>
          <a:xfrm>
            <a:off x="175364" y="162838"/>
            <a:ext cx="8267178" cy="9607463"/>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9503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56754" y="222068"/>
            <a:ext cx="8294915" cy="9485811"/>
          </a:xfrm>
          <a:prstGeom prst="roundRect">
            <a:avLst>
              <a:gd name="adj" fmla="val 2809"/>
            </a:avLst>
          </a:prstGeom>
          <a:noFill/>
          <a:ln w="57150">
            <a:solidFill>
              <a:srgbClr val="009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e 4"/>
          <p:cNvGrpSpPr/>
          <p:nvPr/>
        </p:nvGrpSpPr>
        <p:grpSpPr>
          <a:xfrm>
            <a:off x="319068" y="490265"/>
            <a:ext cx="4135806" cy="602743"/>
            <a:chOff x="201122" y="609381"/>
            <a:chExt cx="5791101" cy="1201783"/>
          </a:xfrm>
          <a:noFill/>
        </p:grpSpPr>
        <p:sp>
          <p:nvSpPr>
            <p:cNvPr id="3" name="Rectangle à coins arrondis 2"/>
            <p:cNvSpPr/>
            <p:nvPr/>
          </p:nvSpPr>
          <p:spPr>
            <a:xfrm>
              <a:off x="270691" y="609381"/>
              <a:ext cx="5721532" cy="12017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b="1" dirty="0">
                  <a:solidFill>
                    <a:schemeClr val="tx1"/>
                  </a:solidFill>
                </a:rPr>
                <a:t>LEZEN &amp; SPREKEN</a:t>
              </a:r>
              <a:endParaRPr lang="en-US" sz="2800" b="1" dirty="0">
                <a:solidFill>
                  <a:schemeClr val="tx1"/>
                </a:solidFill>
              </a:endParaRPr>
            </a:p>
          </p:txBody>
        </p:sp>
        <p:sp>
          <p:nvSpPr>
            <p:cNvPr id="4" name="Pentagone 3"/>
            <p:cNvSpPr/>
            <p:nvPr/>
          </p:nvSpPr>
          <p:spPr>
            <a:xfrm>
              <a:off x="201122" y="897882"/>
              <a:ext cx="902592" cy="624779"/>
            </a:xfrm>
            <a:prstGeom prst="homePlate">
              <a:avLst/>
            </a:prstGeom>
            <a:solidFill>
              <a:srgbClr val="FF53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sz="3200" dirty="0"/>
                <a:t>2</a:t>
              </a:r>
              <a:endParaRPr lang="en-US" dirty="0"/>
            </a:p>
          </p:txBody>
        </p:sp>
      </p:grpSp>
      <p:sp>
        <p:nvSpPr>
          <p:cNvPr id="7" name="Rectangle 6"/>
          <p:cNvSpPr/>
          <p:nvPr/>
        </p:nvSpPr>
        <p:spPr>
          <a:xfrm>
            <a:off x="3017520" y="5809566"/>
            <a:ext cx="1640834" cy="369332"/>
          </a:xfrm>
          <a:prstGeom prst="rect">
            <a:avLst/>
          </a:prstGeom>
        </p:spPr>
        <p:txBody>
          <a:bodyPr wrap="none">
            <a:spAutoFit/>
          </a:bodyPr>
          <a:lstStyle/>
          <a:p>
            <a:r>
              <a:rPr lang="nl-NL" dirty="0">
                <a:solidFill>
                  <a:schemeClr val="bg1"/>
                </a:solidFill>
                <a:latin typeface="Segoe UI Light" panose="020B0502040204020203" pitchFamily="34" charset="0"/>
                <a:ea typeface="Calibri" panose="020F0502020204030204" pitchFamily="34" charset="0"/>
                <a:cs typeface="Segoe UI Light" panose="020B0502040204020203" pitchFamily="34" charset="0"/>
              </a:rPr>
              <a:t>Nieuwjaarsduik</a:t>
            </a:r>
            <a:endParaRPr lang="en-US" dirty="0"/>
          </a:p>
        </p:txBody>
      </p:sp>
      <p:sp>
        <p:nvSpPr>
          <p:cNvPr id="14" name="Rectangle 13"/>
          <p:cNvSpPr/>
          <p:nvPr/>
        </p:nvSpPr>
        <p:spPr>
          <a:xfrm>
            <a:off x="368752" y="1372272"/>
            <a:ext cx="7508078" cy="60274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spcAft>
                <a:spcPts val="800"/>
              </a:spcAft>
            </a:pPr>
            <a:r>
              <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Bespreek </a:t>
            </a:r>
            <a:r>
              <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rPr>
              <a:t>in je groep </a:t>
            </a:r>
            <a:r>
              <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welke woorden het best passen bij de drie situaties die jullie hebben gekozen.</a:t>
            </a:r>
          </a:p>
        </p:txBody>
      </p:sp>
      <p:sp>
        <p:nvSpPr>
          <p:cNvPr id="12" name="Tekstvak 11">
            <a:extLst>
              <a:ext uri="{FF2B5EF4-FFF2-40B4-BE49-F238E27FC236}">
                <a16:creationId xmlns:a16="http://schemas.microsoft.com/office/drawing/2014/main" id="{44D563D4-182B-9CD0-EE05-AD0EECE46FB2}"/>
              </a:ext>
            </a:extLst>
          </p:cNvPr>
          <p:cNvSpPr txBox="1"/>
          <p:nvPr/>
        </p:nvSpPr>
        <p:spPr>
          <a:xfrm>
            <a:off x="319068" y="2338847"/>
            <a:ext cx="2880986" cy="307777"/>
          </a:xfrm>
          <a:prstGeom prst="rect">
            <a:avLst/>
          </a:prstGeom>
          <a:noFill/>
        </p:spPr>
        <p:txBody>
          <a:bodyPr wrap="square" rtlCol="0">
            <a:spAutoFit/>
          </a:bodyPr>
          <a:lstStyle/>
          <a:p>
            <a:r>
              <a:rPr lang="nl-NL" sz="1400" b="0" i="0" dirty="0">
                <a:solidFill>
                  <a:schemeClr val="bg1"/>
                </a:solidFill>
                <a:effectLst/>
                <a:latin typeface="Akko W01 Regular"/>
              </a:rPr>
              <a:t>© Hollandse Hoogte</a:t>
            </a:r>
            <a:endParaRPr lang="nl-NL" sz="1400" dirty="0">
              <a:solidFill>
                <a:schemeClr val="bg1"/>
              </a:solidFill>
            </a:endParaRPr>
          </a:p>
        </p:txBody>
      </p:sp>
      <p:pic>
        <p:nvPicPr>
          <p:cNvPr id="21" name="Afbeelding 20" descr="Afbeelding met tekst&#10;&#10;Automatisch gegenereerde beschrijving">
            <a:extLst>
              <a:ext uri="{FF2B5EF4-FFF2-40B4-BE49-F238E27FC236}">
                <a16:creationId xmlns:a16="http://schemas.microsoft.com/office/drawing/2014/main" id="{84E0FA94-E7F5-A8A2-BA17-636E86DF1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52" y="5293728"/>
            <a:ext cx="7508078" cy="3240000"/>
          </a:xfrm>
          <a:prstGeom prst="rect">
            <a:avLst/>
          </a:prstGeom>
          <a:ln>
            <a:solidFill>
              <a:schemeClr val="tx1"/>
            </a:solidFill>
          </a:ln>
        </p:spPr>
      </p:pic>
      <p:sp>
        <p:nvSpPr>
          <p:cNvPr id="6" name="Tekstvak 5">
            <a:extLst>
              <a:ext uri="{FF2B5EF4-FFF2-40B4-BE49-F238E27FC236}">
                <a16:creationId xmlns:a16="http://schemas.microsoft.com/office/drawing/2014/main" id="{7EEBA962-A14A-1ADB-2E75-7DAAB1633FDF}"/>
              </a:ext>
            </a:extLst>
          </p:cNvPr>
          <p:cNvSpPr txBox="1"/>
          <p:nvPr/>
        </p:nvSpPr>
        <p:spPr>
          <a:xfrm>
            <a:off x="368752" y="2379650"/>
            <a:ext cx="750807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q"/>
            </a:pPr>
            <a:r>
              <a:rPr lang="nl-NL" dirty="0"/>
              <a:t>Rijbewijs gehaald</a:t>
            </a:r>
          </a:p>
          <a:p>
            <a:pPr marL="285750" indent="-285750">
              <a:buFont typeface="Wingdings" panose="05000000000000000000" pitchFamily="2" charset="2"/>
              <a:buChar char="q"/>
            </a:pPr>
            <a:r>
              <a:rPr lang="nl-NL" dirty="0"/>
              <a:t>100.000 euro gewonnen</a:t>
            </a:r>
          </a:p>
          <a:p>
            <a:pPr marL="285750" indent="-285750">
              <a:buFont typeface="Wingdings" panose="05000000000000000000" pitchFamily="2" charset="2"/>
              <a:buChar char="q"/>
            </a:pPr>
            <a:r>
              <a:rPr lang="nl-NL" dirty="0"/>
              <a:t>Begin zomervakantie</a:t>
            </a:r>
          </a:p>
          <a:p>
            <a:pPr marL="285750" indent="-285750">
              <a:buFont typeface="Wingdings" panose="05000000000000000000" pitchFamily="2" charset="2"/>
              <a:buChar char="q"/>
            </a:pPr>
            <a:r>
              <a:rPr lang="nl-NL" dirty="0"/>
              <a:t>Met vriend/in naar de film</a:t>
            </a:r>
          </a:p>
          <a:p>
            <a:pPr marL="285750" indent="-285750">
              <a:buFont typeface="Wingdings" panose="05000000000000000000" pitchFamily="2" charset="2"/>
              <a:buChar char="q"/>
            </a:pPr>
            <a:r>
              <a:rPr lang="nl-NL" dirty="0"/>
              <a:t>10 voor Nederlands</a:t>
            </a:r>
          </a:p>
          <a:p>
            <a:pPr marL="285750" indent="-285750">
              <a:buFont typeface="Wingdings" panose="05000000000000000000" pitchFamily="2" charset="2"/>
              <a:buChar char="q"/>
            </a:pPr>
            <a:r>
              <a:rPr lang="nl-NL" dirty="0"/>
              <a:t>Werkstuk ingeleverd</a:t>
            </a:r>
          </a:p>
          <a:p>
            <a:pPr marL="285750" indent="-285750">
              <a:buFont typeface="Wingdings" panose="05000000000000000000" pitchFamily="2" charset="2"/>
              <a:buChar char="q"/>
            </a:pPr>
            <a:r>
              <a:rPr lang="nl-NL" dirty="0"/>
              <a:t>Negatieve corona-test</a:t>
            </a:r>
          </a:p>
          <a:p>
            <a:pPr marL="285750" indent="-285750">
              <a:buFont typeface="Wingdings" panose="05000000000000000000" pitchFamily="2" charset="2"/>
              <a:buChar char="q"/>
            </a:pPr>
            <a:r>
              <a:rPr lang="nl-NL" dirty="0"/>
              <a:t>Leraar afwezig</a:t>
            </a:r>
          </a:p>
        </p:txBody>
      </p:sp>
    </p:spTree>
    <p:extLst>
      <p:ext uri="{BB962C8B-B14F-4D97-AF65-F5344CB8AC3E}">
        <p14:creationId xmlns:p14="http://schemas.microsoft.com/office/powerpoint/2010/main" val="122844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56754" y="222068"/>
            <a:ext cx="8294915" cy="9485811"/>
          </a:xfrm>
          <a:prstGeom prst="roundRect">
            <a:avLst>
              <a:gd name="adj" fmla="val 2809"/>
            </a:avLst>
          </a:prstGeom>
          <a:noFill/>
          <a:ln w="57150">
            <a:solidFill>
              <a:srgbClr val="009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17520" y="5809566"/>
            <a:ext cx="1640834" cy="369332"/>
          </a:xfrm>
          <a:prstGeom prst="rect">
            <a:avLst/>
          </a:prstGeom>
        </p:spPr>
        <p:txBody>
          <a:bodyPr wrap="none">
            <a:spAutoFit/>
          </a:bodyPr>
          <a:lstStyle/>
          <a:p>
            <a:r>
              <a:rPr lang="nl-NL" dirty="0">
                <a:solidFill>
                  <a:schemeClr val="bg1"/>
                </a:solidFill>
                <a:latin typeface="Segoe UI Light" panose="020B0502040204020203" pitchFamily="34" charset="0"/>
                <a:ea typeface="Calibri" panose="020F0502020204030204" pitchFamily="34" charset="0"/>
                <a:cs typeface="Segoe UI Light" panose="020B0502040204020203" pitchFamily="34" charset="0"/>
              </a:rPr>
              <a:t>Nieuwjaarsduik</a:t>
            </a:r>
            <a:endParaRPr lang="en-US" dirty="0"/>
          </a:p>
        </p:txBody>
      </p:sp>
      <p:sp>
        <p:nvSpPr>
          <p:cNvPr id="14" name="Rectangle 13"/>
          <p:cNvSpPr/>
          <p:nvPr/>
        </p:nvSpPr>
        <p:spPr>
          <a:xfrm>
            <a:off x="394223" y="1196679"/>
            <a:ext cx="7477306" cy="173156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spcAft>
                <a:spcPts val="800"/>
              </a:spcAft>
            </a:pP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endPar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spcAft>
                <a:spcPts val="800"/>
              </a:spcAft>
            </a:pP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Sommige situaties hebben met school te maken, andere niet. Elke groep vertelt hoeveel punten de groep aan de situaties heeft gegeven die met school te maken hebben (tussen 0 en 8). Een leerling houdt de score op het bord bij. Hebben jullie vooral situaties gekozen die met school te maken hebben of situaties </a:t>
            </a:r>
            <a:r>
              <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rPr>
              <a:t>b</a:t>
            </a:r>
            <a:r>
              <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uiten school?</a:t>
            </a:r>
          </a:p>
          <a:p>
            <a:pPr>
              <a:spcAft>
                <a:spcPts val="800"/>
              </a:spcAft>
            </a:pPr>
            <a:endPar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spcAft>
                <a:spcPts val="800"/>
              </a:spcAft>
            </a:pP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kstvak 11">
            <a:extLst>
              <a:ext uri="{FF2B5EF4-FFF2-40B4-BE49-F238E27FC236}">
                <a16:creationId xmlns:a16="http://schemas.microsoft.com/office/drawing/2014/main" id="{44D563D4-182B-9CD0-EE05-AD0EECE46FB2}"/>
              </a:ext>
            </a:extLst>
          </p:cNvPr>
          <p:cNvSpPr txBox="1"/>
          <p:nvPr/>
        </p:nvSpPr>
        <p:spPr>
          <a:xfrm>
            <a:off x="319068" y="2338847"/>
            <a:ext cx="2880986" cy="307777"/>
          </a:xfrm>
          <a:prstGeom prst="rect">
            <a:avLst/>
          </a:prstGeom>
          <a:noFill/>
        </p:spPr>
        <p:txBody>
          <a:bodyPr wrap="square" rtlCol="0">
            <a:spAutoFit/>
          </a:bodyPr>
          <a:lstStyle/>
          <a:p>
            <a:r>
              <a:rPr lang="nl-NL" sz="1400" b="0" i="0" dirty="0">
                <a:solidFill>
                  <a:schemeClr val="bg1"/>
                </a:solidFill>
                <a:effectLst/>
                <a:latin typeface="Akko W01 Regular"/>
              </a:rPr>
              <a:t>© Hollandse Hoogte</a:t>
            </a:r>
            <a:endParaRPr lang="nl-NL" sz="1400" dirty="0">
              <a:solidFill>
                <a:schemeClr val="bg1"/>
              </a:solidFill>
            </a:endParaRPr>
          </a:p>
        </p:txBody>
      </p:sp>
      <p:sp>
        <p:nvSpPr>
          <p:cNvPr id="6" name="Tekstvak 5">
            <a:extLst>
              <a:ext uri="{FF2B5EF4-FFF2-40B4-BE49-F238E27FC236}">
                <a16:creationId xmlns:a16="http://schemas.microsoft.com/office/drawing/2014/main" id="{24757B98-6550-7FF4-82F7-6839CE8F7029}"/>
              </a:ext>
            </a:extLst>
          </p:cNvPr>
          <p:cNvSpPr txBox="1"/>
          <p:nvPr/>
        </p:nvSpPr>
        <p:spPr>
          <a:xfrm>
            <a:off x="379451" y="3188627"/>
            <a:ext cx="749207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q"/>
            </a:pPr>
            <a:r>
              <a:rPr lang="nl-NL" dirty="0"/>
              <a:t>Begin zomervakantie</a:t>
            </a:r>
          </a:p>
          <a:p>
            <a:pPr marL="285750" indent="-285750">
              <a:buFont typeface="Wingdings" panose="05000000000000000000" pitchFamily="2" charset="2"/>
              <a:buChar char="q"/>
            </a:pPr>
            <a:r>
              <a:rPr lang="nl-NL" dirty="0"/>
              <a:t>10 voor Nederlands</a:t>
            </a:r>
          </a:p>
          <a:p>
            <a:pPr marL="285750" indent="-285750">
              <a:buFont typeface="Wingdings" panose="05000000000000000000" pitchFamily="2" charset="2"/>
              <a:buChar char="q"/>
            </a:pPr>
            <a:r>
              <a:rPr lang="nl-NL" dirty="0"/>
              <a:t>Werkstuk ingeleverd</a:t>
            </a:r>
          </a:p>
          <a:p>
            <a:pPr marL="285750" indent="-285750">
              <a:buFont typeface="Wingdings" panose="05000000000000000000" pitchFamily="2" charset="2"/>
              <a:buChar char="q"/>
            </a:pPr>
            <a:r>
              <a:rPr lang="nl-NL" dirty="0"/>
              <a:t>Leraar afwezig</a:t>
            </a:r>
          </a:p>
        </p:txBody>
      </p:sp>
      <p:pic>
        <p:nvPicPr>
          <p:cNvPr id="8" name="Afbeelding 7" descr="Afbeelding met lucht, buiten, water, springen&#10;&#10;Automatisch gegenereerde beschrijving">
            <a:extLst>
              <a:ext uri="{FF2B5EF4-FFF2-40B4-BE49-F238E27FC236}">
                <a16:creationId xmlns:a16="http://schemas.microsoft.com/office/drawing/2014/main" id="{2C11BE4D-1E31-501E-6352-A8FEF05D0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51" y="4649337"/>
            <a:ext cx="6336000" cy="3168000"/>
          </a:xfrm>
          <a:prstGeom prst="rect">
            <a:avLst/>
          </a:prstGeom>
        </p:spPr>
      </p:pic>
      <p:sp>
        <p:nvSpPr>
          <p:cNvPr id="13" name="Pentagone 3">
            <a:extLst>
              <a:ext uri="{FF2B5EF4-FFF2-40B4-BE49-F238E27FC236}">
                <a16:creationId xmlns:a16="http://schemas.microsoft.com/office/drawing/2014/main" id="{3CE37772-FE97-6B0E-15CF-B75F3BE88617}"/>
              </a:ext>
            </a:extLst>
          </p:cNvPr>
          <p:cNvSpPr/>
          <p:nvPr/>
        </p:nvSpPr>
        <p:spPr>
          <a:xfrm>
            <a:off x="394223" y="654676"/>
            <a:ext cx="644600" cy="353619"/>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sz="3200" dirty="0"/>
              <a:t>2</a:t>
            </a:r>
            <a:endParaRPr lang="en-US" dirty="0"/>
          </a:p>
        </p:txBody>
      </p:sp>
      <p:sp>
        <p:nvSpPr>
          <p:cNvPr id="15" name="Rectangle à coins arrondis 2">
            <a:extLst>
              <a:ext uri="{FF2B5EF4-FFF2-40B4-BE49-F238E27FC236}">
                <a16:creationId xmlns:a16="http://schemas.microsoft.com/office/drawing/2014/main" id="{D00FEC06-1723-E0C6-9023-31B1B64045D8}"/>
              </a:ext>
            </a:extLst>
          </p:cNvPr>
          <p:cNvSpPr/>
          <p:nvPr/>
        </p:nvSpPr>
        <p:spPr>
          <a:xfrm>
            <a:off x="379452" y="530520"/>
            <a:ext cx="4180022" cy="6027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b="1" dirty="0">
                <a:solidFill>
                  <a:schemeClr val="tx1"/>
                </a:solidFill>
              </a:rPr>
              <a:t>LEZEN &amp; SPREKEN</a:t>
            </a:r>
            <a:endParaRPr lang="en-US" sz="2800" b="1" dirty="0">
              <a:solidFill>
                <a:schemeClr val="tx1"/>
              </a:solidFill>
            </a:endParaRPr>
          </a:p>
        </p:txBody>
      </p:sp>
      <p:sp>
        <p:nvSpPr>
          <p:cNvPr id="16" name="Tekstvak 15">
            <a:extLst>
              <a:ext uri="{FF2B5EF4-FFF2-40B4-BE49-F238E27FC236}">
                <a16:creationId xmlns:a16="http://schemas.microsoft.com/office/drawing/2014/main" id="{B5E6F57B-D158-FF28-2CE1-2033DD7C90E8}"/>
              </a:ext>
            </a:extLst>
          </p:cNvPr>
          <p:cNvSpPr txBox="1"/>
          <p:nvPr/>
        </p:nvSpPr>
        <p:spPr>
          <a:xfrm>
            <a:off x="319068" y="4623182"/>
            <a:ext cx="2880986" cy="307777"/>
          </a:xfrm>
          <a:prstGeom prst="rect">
            <a:avLst/>
          </a:prstGeom>
          <a:noFill/>
        </p:spPr>
        <p:txBody>
          <a:bodyPr wrap="square" rtlCol="0">
            <a:spAutoFit/>
          </a:bodyPr>
          <a:lstStyle/>
          <a:p>
            <a:r>
              <a:rPr lang="nl-NL" sz="1400" b="0" i="0" dirty="0">
                <a:solidFill>
                  <a:schemeClr val="bg1"/>
                </a:solidFill>
                <a:effectLst/>
                <a:latin typeface="Akko W01 Regular"/>
              </a:rPr>
              <a:t>© Hollandse Hoogte</a:t>
            </a:r>
            <a:endParaRPr lang="nl-NL" sz="1400" dirty="0">
              <a:solidFill>
                <a:schemeClr val="bg1"/>
              </a:solidFill>
            </a:endParaRPr>
          </a:p>
        </p:txBody>
      </p:sp>
      <p:sp>
        <p:nvSpPr>
          <p:cNvPr id="17" name="Tekstvak 16">
            <a:extLst>
              <a:ext uri="{FF2B5EF4-FFF2-40B4-BE49-F238E27FC236}">
                <a16:creationId xmlns:a16="http://schemas.microsoft.com/office/drawing/2014/main" id="{2000A1F8-844E-5E25-AAA6-254C695EA106}"/>
              </a:ext>
            </a:extLst>
          </p:cNvPr>
          <p:cNvSpPr txBox="1"/>
          <p:nvPr/>
        </p:nvSpPr>
        <p:spPr>
          <a:xfrm>
            <a:off x="319068" y="8154444"/>
            <a:ext cx="749207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sz="2000" dirty="0"/>
              <a:t>Hebben jullie vooral situaties gekozen die met school te maken of juist niet? We gaan zien hoe dat in Nederland is.</a:t>
            </a:r>
          </a:p>
        </p:txBody>
      </p:sp>
    </p:spTree>
    <p:extLst>
      <p:ext uri="{BB962C8B-B14F-4D97-AF65-F5344CB8AC3E}">
        <p14:creationId xmlns:p14="http://schemas.microsoft.com/office/powerpoint/2010/main" val="201466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351864" y="507702"/>
            <a:ext cx="909576"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383192" y="386620"/>
            <a:ext cx="423460" cy="707886"/>
          </a:xfrm>
          <a:prstGeom prst="rect">
            <a:avLst/>
          </a:prstGeom>
          <a:noFill/>
        </p:spPr>
        <p:txBody>
          <a:bodyPr wrap="square" rtlCol="0">
            <a:spAutoFit/>
          </a:bodyPr>
          <a:lstStyle/>
          <a:p>
            <a:r>
              <a:rPr lang="en-US" sz="4000" dirty="0">
                <a:solidFill>
                  <a:schemeClr val="bg1"/>
                </a:solidFill>
              </a:rPr>
              <a:t>3</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325396" y="514923"/>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LUISTEREN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187890" y="329245"/>
            <a:ext cx="8242126" cy="935337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351863" y="1299613"/>
            <a:ext cx="7536391"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solidFill>
                  <a:schemeClr val="tx1"/>
                </a:solidFill>
              </a:rPr>
              <a:t>De meeste Nederlandse jongeren (tussen 10 en 18) zijn tevreden met hun leven. Dat blijkt uit onderzoek van UNICEF. Maar ze hebben ook last van stress! Wat denk je? Wat zorgt bij hen voor de meeste stress? </a:t>
            </a:r>
          </a:p>
          <a:p>
            <a:pPr marL="342900" indent="-342900">
              <a:buFont typeface="Wingdings" panose="05000000000000000000" pitchFamily="2" charset="2"/>
              <a:buChar char="q"/>
            </a:pPr>
            <a:r>
              <a:rPr lang="nl-NL" sz="2000" dirty="0">
                <a:solidFill>
                  <a:schemeClr val="tx1"/>
                </a:solidFill>
              </a:rPr>
              <a:t>Sociale media</a:t>
            </a:r>
          </a:p>
          <a:p>
            <a:pPr marL="342900" indent="-342900">
              <a:buFont typeface="Wingdings" panose="05000000000000000000" pitchFamily="2" charset="2"/>
              <a:buChar char="q"/>
            </a:pPr>
            <a:r>
              <a:rPr lang="nl-NL" sz="2000" dirty="0">
                <a:solidFill>
                  <a:schemeClr val="tx1"/>
                </a:solidFill>
              </a:rPr>
              <a:t>Ouders</a:t>
            </a:r>
          </a:p>
          <a:p>
            <a:pPr marL="342900" indent="-342900">
              <a:buFont typeface="Wingdings" panose="05000000000000000000" pitchFamily="2" charset="2"/>
              <a:buChar char="q"/>
            </a:pPr>
            <a:r>
              <a:rPr lang="nl-NL" sz="2000" dirty="0">
                <a:solidFill>
                  <a:schemeClr val="tx1"/>
                </a:solidFill>
              </a:rPr>
              <a:t>Bijbaan </a:t>
            </a:r>
          </a:p>
          <a:p>
            <a:pPr marL="342900" indent="-342900">
              <a:buFont typeface="Wingdings" panose="05000000000000000000" pitchFamily="2" charset="2"/>
              <a:buChar char="q"/>
            </a:pPr>
            <a:r>
              <a:rPr lang="nl-NL" sz="2000" dirty="0">
                <a:solidFill>
                  <a:schemeClr val="tx1"/>
                </a:solidFill>
              </a:rPr>
              <a:t>School</a:t>
            </a:r>
          </a:p>
          <a:p>
            <a:pPr marL="342900" indent="-342900">
              <a:buFont typeface="Wingdings" panose="05000000000000000000" pitchFamily="2" charset="2"/>
              <a:buChar char="q"/>
            </a:pPr>
            <a:r>
              <a:rPr lang="nl-NL" sz="2000" dirty="0">
                <a:solidFill>
                  <a:schemeClr val="tx1"/>
                </a:solidFill>
              </a:rPr>
              <a:t>Vrienden</a:t>
            </a:r>
          </a:p>
        </p:txBody>
      </p:sp>
      <p:sp>
        <p:nvSpPr>
          <p:cNvPr id="2" name="Tekstvak 1">
            <a:extLst>
              <a:ext uri="{FF2B5EF4-FFF2-40B4-BE49-F238E27FC236}">
                <a16:creationId xmlns:a16="http://schemas.microsoft.com/office/drawing/2014/main" id="{1CB57C21-E841-E06A-B7B2-30A47A115F32}"/>
              </a:ext>
            </a:extLst>
          </p:cNvPr>
          <p:cNvSpPr txBox="1"/>
          <p:nvPr/>
        </p:nvSpPr>
        <p:spPr>
          <a:xfrm>
            <a:off x="351863" y="4077829"/>
            <a:ext cx="7536391"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l-NL" sz="2000" dirty="0">
                <a:solidFill>
                  <a:schemeClr val="tx1"/>
                </a:solidFill>
              </a:rPr>
              <a:t>Kijk naar </a:t>
            </a:r>
            <a:r>
              <a:rPr lang="nl-NL" sz="2000" dirty="0">
                <a:solidFill>
                  <a:schemeClr val="tx1"/>
                </a:solidFill>
                <a:hlinkClick r:id="rId2"/>
              </a:rPr>
              <a:t>het videofragment</a:t>
            </a:r>
            <a:r>
              <a:rPr lang="nl-NL" sz="2000" dirty="0">
                <a:solidFill>
                  <a:schemeClr val="tx1"/>
                </a:solidFill>
              </a:rPr>
              <a:t>. Bente spreekt nogal snel maar je hebt ondertitels. Je kunt dus mee lezen. Heb je het goede antwoord gekozen? </a:t>
            </a:r>
          </a:p>
        </p:txBody>
      </p:sp>
      <p:pic>
        <p:nvPicPr>
          <p:cNvPr id="9" name="Afbeelding 8" descr="Afbeelding met buiten, persoon, boom&#10;&#10;Automatisch gegenereerde beschrijving">
            <a:extLst>
              <a:ext uri="{FF2B5EF4-FFF2-40B4-BE49-F238E27FC236}">
                <a16:creationId xmlns:a16="http://schemas.microsoft.com/office/drawing/2014/main" id="{70D4F1DB-CFA6-B40F-F3E6-5E398CB0F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63" y="5317163"/>
            <a:ext cx="7163800" cy="4039164"/>
          </a:xfrm>
          <a:prstGeom prst="rect">
            <a:avLst/>
          </a:prstGeom>
        </p:spPr>
      </p:pic>
      <p:pic>
        <p:nvPicPr>
          <p:cNvPr id="11" name="Afbeelding 10">
            <a:hlinkClick r:id="rId2"/>
            <a:extLst>
              <a:ext uri="{FF2B5EF4-FFF2-40B4-BE49-F238E27FC236}">
                <a16:creationId xmlns:a16="http://schemas.microsoft.com/office/drawing/2014/main" id="{3DFDABD0-E4DB-DBFB-B457-99BEB913D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403" y="7939751"/>
            <a:ext cx="1762125" cy="1171575"/>
          </a:xfrm>
          <a:prstGeom prst="rect">
            <a:avLst/>
          </a:prstGeom>
        </p:spPr>
      </p:pic>
    </p:spTree>
    <p:extLst>
      <p:ext uri="{BB962C8B-B14F-4D97-AF65-F5344CB8AC3E}">
        <p14:creationId xmlns:p14="http://schemas.microsoft.com/office/powerpoint/2010/main" val="403443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27436" y="598200"/>
            <a:ext cx="878613"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99996" y="450157"/>
            <a:ext cx="511871" cy="707886"/>
          </a:xfrm>
          <a:prstGeom prst="rect">
            <a:avLst/>
          </a:prstGeom>
          <a:noFill/>
        </p:spPr>
        <p:txBody>
          <a:bodyPr wrap="square" rtlCol="0">
            <a:spAutoFit/>
          </a:bodyPr>
          <a:lstStyle/>
          <a:p>
            <a:r>
              <a:rPr lang="en-US" sz="4000" dirty="0">
                <a:solidFill>
                  <a:schemeClr val="bg1"/>
                </a:solidFill>
              </a:rPr>
              <a:t>3</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488060" y="573268"/>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LUISTEREN</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187890" y="329245"/>
            <a:ext cx="8242126" cy="935337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extLst>
              <a:ext uri="{FF2B5EF4-FFF2-40B4-BE49-F238E27FC236}">
                <a16:creationId xmlns:a16="http://schemas.microsoft.com/office/drawing/2014/main" id="{AACC88EF-2515-4F53-9536-26BE01940B34}"/>
              </a:ext>
            </a:extLst>
          </p:cNvPr>
          <p:cNvSpPr/>
          <p:nvPr/>
        </p:nvSpPr>
        <p:spPr>
          <a:xfrm>
            <a:off x="635091" y="1139706"/>
            <a:ext cx="7536391"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nl-NL" sz="2000" dirty="0">
                <a:solidFill>
                  <a:schemeClr val="tx1"/>
                </a:solidFill>
              </a:rPr>
              <a:t>School zorgt dus voor de meeste stress! Kijk nog een keer. Wat zorgt voor </a:t>
            </a:r>
            <a:r>
              <a:rPr lang="nl-NL" sz="2000" u="sng" dirty="0">
                <a:solidFill>
                  <a:schemeClr val="tx1"/>
                </a:solidFill>
              </a:rPr>
              <a:t>minder</a:t>
            </a:r>
            <a:r>
              <a:rPr lang="nl-NL" sz="2000" dirty="0">
                <a:solidFill>
                  <a:schemeClr val="tx1"/>
                </a:solidFill>
              </a:rPr>
              <a:t> stress?</a:t>
            </a:r>
          </a:p>
          <a:p>
            <a:pPr marL="342900" indent="-342900">
              <a:buFont typeface="Wingdings" panose="05000000000000000000" pitchFamily="2" charset="2"/>
              <a:buChar char="q"/>
            </a:pPr>
            <a:r>
              <a:rPr lang="nl-NL" sz="2000" dirty="0">
                <a:solidFill>
                  <a:schemeClr val="tx1"/>
                </a:solidFill>
              </a:rPr>
              <a:t>Jezelf minder vergelijken met anderen</a:t>
            </a:r>
          </a:p>
          <a:p>
            <a:pPr marL="342900" indent="-342900">
              <a:buFont typeface="Wingdings" panose="05000000000000000000" pitchFamily="2" charset="2"/>
              <a:buChar char="q"/>
            </a:pPr>
            <a:r>
              <a:rPr lang="nl-NL" sz="2000" dirty="0">
                <a:solidFill>
                  <a:schemeClr val="tx1"/>
                </a:solidFill>
              </a:rPr>
              <a:t>Genoeg vrije tijd</a:t>
            </a:r>
          </a:p>
          <a:p>
            <a:pPr marL="342900" indent="-342900">
              <a:buFont typeface="Wingdings" panose="05000000000000000000" pitchFamily="2" charset="2"/>
              <a:buChar char="q"/>
            </a:pPr>
            <a:r>
              <a:rPr lang="nl-NL" sz="2000" dirty="0">
                <a:solidFill>
                  <a:schemeClr val="tx1"/>
                </a:solidFill>
              </a:rPr>
              <a:t>Minder sociale media gebruiken</a:t>
            </a:r>
          </a:p>
          <a:p>
            <a:pPr marL="342900" indent="-342900">
              <a:buFont typeface="Wingdings" panose="05000000000000000000" pitchFamily="2" charset="2"/>
              <a:buChar char="q"/>
            </a:pPr>
            <a:r>
              <a:rPr lang="nl-NL" sz="2000" dirty="0">
                <a:solidFill>
                  <a:schemeClr val="tx1"/>
                </a:solidFill>
              </a:rPr>
              <a:t>Steun van vaders, moeders, vrienden en leraren</a:t>
            </a:r>
          </a:p>
          <a:p>
            <a:pPr marL="342900" indent="-342900">
              <a:buFont typeface="Wingdings" panose="05000000000000000000" pitchFamily="2" charset="2"/>
              <a:buChar char="q"/>
            </a:pPr>
            <a:r>
              <a:rPr lang="nl-NL" sz="2000" dirty="0">
                <a:solidFill>
                  <a:schemeClr val="tx1"/>
                </a:solidFill>
              </a:rPr>
              <a:t>Geen bijbaan hebben </a:t>
            </a:r>
          </a:p>
        </p:txBody>
      </p:sp>
      <p:sp>
        <p:nvSpPr>
          <p:cNvPr id="2" name="Tekstvak 1">
            <a:extLst>
              <a:ext uri="{FF2B5EF4-FFF2-40B4-BE49-F238E27FC236}">
                <a16:creationId xmlns:a16="http://schemas.microsoft.com/office/drawing/2014/main" id="{A0E6D3BD-5715-0D32-C6E5-BEBB7F716278}"/>
              </a:ext>
            </a:extLst>
          </p:cNvPr>
          <p:cNvSpPr txBox="1"/>
          <p:nvPr/>
        </p:nvSpPr>
        <p:spPr>
          <a:xfrm>
            <a:off x="635343" y="3462259"/>
            <a:ext cx="753639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b="1" dirty="0"/>
              <a:t>Moeilijke woorden:</a:t>
            </a:r>
          </a:p>
          <a:p>
            <a:r>
              <a:rPr lang="nl-NL" dirty="0"/>
              <a:t>Druk: veel dingen moeten doen </a:t>
            </a:r>
          </a:p>
          <a:p>
            <a:r>
              <a:rPr lang="nl-NL" dirty="0"/>
              <a:t>Stress: </a:t>
            </a:r>
            <a:r>
              <a:rPr lang="nl-NL" b="1" dirty="0"/>
              <a:t>te</a:t>
            </a:r>
            <a:r>
              <a:rPr lang="nl-NL" dirty="0"/>
              <a:t> veel dingen moeten doen</a:t>
            </a:r>
          </a:p>
          <a:p>
            <a:r>
              <a:rPr lang="nl-NL" dirty="0"/>
              <a:t>Piekeren: niet kunnen stoppen met nadenken</a:t>
            </a:r>
          </a:p>
          <a:p>
            <a:r>
              <a:rPr lang="nl-NL" dirty="0"/>
              <a:t>Wakker liggen: door piekeren niet kunnen slapen</a:t>
            </a:r>
          </a:p>
          <a:p>
            <a:r>
              <a:rPr lang="nl-NL" dirty="0"/>
              <a:t>Lekker in je vel zitten: je goed voelen</a:t>
            </a:r>
          </a:p>
          <a:p>
            <a:r>
              <a:rPr lang="nl-NL" dirty="0"/>
              <a:t>VMBO: Voorbereidend Middelbaar Beroepsponderwijs. Dat is een school waar je voor een beroep leert (van 12 tot 16)</a:t>
            </a:r>
          </a:p>
        </p:txBody>
      </p:sp>
      <p:pic>
        <p:nvPicPr>
          <p:cNvPr id="4" name="Afbeelding 3" descr="Afbeelding met buiten, persoon, boom&#10;&#10;Automatisch gegenereerde beschrijving">
            <a:extLst>
              <a:ext uri="{FF2B5EF4-FFF2-40B4-BE49-F238E27FC236}">
                <a16:creationId xmlns:a16="http://schemas.microsoft.com/office/drawing/2014/main" id="{D34E84A5-43AB-0962-E31C-A90876B60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52" y="5927843"/>
            <a:ext cx="6257208" cy="3528000"/>
          </a:xfrm>
          <a:prstGeom prst="rect">
            <a:avLst/>
          </a:prstGeom>
        </p:spPr>
      </p:pic>
      <p:pic>
        <p:nvPicPr>
          <p:cNvPr id="7" name="Afbeelding 6">
            <a:hlinkClick r:id="rId3"/>
            <a:extLst>
              <a:ext uri="{FF2B5EF4-FFF2-40B4-BE49-F238E27FC236}">
                <a16:creationId xmlns:a16="http://schemas.microsoft.com/office/drawing/2014/main" id="{D5F47EA3-CE6C-A399-BBDB-D1C312E5F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6301" y="8180506"/>
            <a:ext cx="1762125" cy="1171575"/>
          </a:xfrm>
          <a:prstGeom prst="rect">
            <a:avLst/>
          </a:prstGeom>
        </p:spPr>
      </p:pic>
    </p:spTree>
    <p:extLst>
      <p:ext uri="{BB962C8B-B14F-4D97-AF65-F5344CB8AC3E}">
        <p14:creationId xmlns:p14="http://schemas.microsoft.com/office/powerpoint/2010/main" val="1218992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B979B908-6443-46C6-8397-06B4DFCB9780}"/>
              </a:ext>
            </a:extLst>
          </p:cNvPr>
          <p:cNvSpPr/>
          <p:nvPr/>
        </p:nvSpPr>
        <p:spPr>
          <a:xfrm>
            <a:off x="627436" y="598200"/>
            <a:ext cx="878613" cy="465722"/>
          </a:xfrm>
          <a:prstGeom prst="homePlate">
            <a:avLst/>
          </a:prstGeom>
          <a:solidFill>
            <a:srgbClr val="FF5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7" name="TextBox 16">
            <a:extLst>
              <a:ext uri="{FF2B5EF4-FFF2-40B4-BE49-F238E27FC236}">
                <a16:creationId xmlns:a16="http://schemas.microsoft.com/office/drawing/2014/main" id="{0D1158FE-6FC4-4DEA-9D00-757E7259ADB3}"/>
              </a:ext>
            </a:extLst>
          </p:cNvPr>
          <p:cNvSpPr txBox="1"/>
          <p:nvPr/>
        </p:nvSpPr>
        <p:spPr>
          <a:xfrm>
            <a:off x="661081" y="450157"/>
            <a:ext cx="423460" cy="707886"/>
          </a:xfrm>
          <a:prstGeom prst="rect">
            <a:avLst/>
          </a:prstGeom>
          <a:noFill/>
        </p:spPr>
        <p:txBody>
          <a:bodyPr wrap="square" rtlCol="0">
            <a:spAutoFit/>
          </a:bodyPr>
          <a:lstStyle/>
          <a:p>
            <a:r>
              <a:rPr lang="en-US" sz="4000" dirty="0">
                <a:solidFill>
                  <a:schemeClr val="bg1"/>
                </a:solidFill>
              </a:rPr>
              <a:t>3</a:t>
            </a:r>
            <a:endParaRPr lang="nl-BE" sz="4000" dirty="0">
              <a:solidFill>
                <a:schemeClr val="bg1"/>
              </a:solidFill>
            </a:endParaRPr>
          </a:p>
        </p:txBody>
      </p:sp>
      <p:sp>
        <p:nvSpPr>
          <p:cNvPr id="18" name="TextBox 17">
            <a:extLst>
              <a:ext uri="{FF2B5EF4-FFF2-40B4-BE49-F238E27FC236}">
                <a16:creationId xmlns:a16="http://schemas.microsoft.com/office/drawing/2014/main" id="{0BBC98E6-562B-4DC4-81A5-86F63266416A}"/>
              </a:ext>
            </a:extLst>
          </p:cNvPr>
          <p:cNvSpPr txBox="1"/>
          <p:nvPr/>
        </p:nvSpPr>
        <p:spPr>
          <a:xfrm>
            <a:off x="1488060" y="573268"/>
            <a:ext cx="6013396" cy="461665"/>
          </a:xfrm>
          <a:prstGeom prst="rect">
            <a:avLst/>
          </a:prstGeom>
          <a:noFill/>
          <a:ln>
            <a:noFill/>
          </a:ln>
        </p:spPr>
        <p:txBody>
          <a:bodyPr wrap="square" rtlCol="0">
            <a:spAutoFit/>
          </a:bodyPr>
          <a:lstStyle/>
          <a:p>
            <a:r>
              <a:rPr lang="en-US" sz="2400" b="1" dirty="0">
                <a:latin typeface="Segoe UI" panose="020B0502040204020203" pitchFamily="34" charset="0"/>
                <a:cs typeface="Segoe UI" panose="020B0502040204020203" pitchFamily="34" charset="0"/>
              </a:rPr>
              <a:t>OPLOSSING EN SCRIPT</a:t>
            </a:r>
          </a:p>
        </p:txBody>
      </p:sp>
      <p:sp>
        <p:nvSpPr>
          <p:cNvPr id="5" name="Rectangle: Rounded Corners 4">
            <a:extLst>
              <a:ext uri="{FF2B5EF4-FFF2-40B4-BE49-F238E27FC236}">
                <a16:creationId xmlns:a16="http://schemas.microsoft.com/office/drawing/2014/main" id="{A9B745BD-DD20-42C9-AB6C-24F765C15926}"/>
              </a:ext>
            </a:extLst>
          </p:cNvPr>
          <p:cNvSpPr/>
          <p:nvPr/>
        </p:nvSpPr>
        <p:spPr>
          <a:xfrm>
            <a:off x="187890" y="329245"/>
            <a:ext cx="8242126" cy="9353374"/>
          </a:xfrm>
          <a:prstGeom prst="roundRect">
            <a:avLst>
              <a:gd name="adj" fmla="val 4206"/>
            </a:avLst>
          </a:prstGeom>
          <a:noFill/>
          <a:ln w="57150">
            <a:solidFill>
              <a:srgbClr val="0097A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ekstvak 1">
            <a:extLst>
              <a:ext uri="{FF2B5EF4-FFF2-40B4-BE49-F238E27FC236}">
                <a16:creationId xmlns:a16="http://schemas.microsoft.com/office/drawing/2014/main" id="{A0E6D3BD-5715-0D32-C6E5-BEBB7F716278}"/>
              </a:ext>
            </a:extLst>
          </p:cNvPr>
          <p:cNvSpPr txBox="1"/>
          <p:nvPr/>
        </p:nvSpPr>
        <p:spPr>
          <a:xfrm>
            <a:off x="596473" y="1173165"/>
            <a:ext cx="7536390"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dirty="0"/>
              <a:t>Hoi! Ik ben Bente. Leuk dat je kijkt. De afgelopen anderhalf jaar ben ik betrokken  geweest bij een onderzoek naar hoe het gaat met jongeren in Nederland en hoeveel druk zij ervaren.</a:t>
            </a:r>
          </a:p>
          <a:p>
            <a:r>
              <a:rPr lang="nl-NL" dirty="0"/>
              <a:t>Wat is eruit gekomen? Dat de meeste jongeren zich goed voelen. Alhoewel de ene groep jongeren beter met stress en moeilijke gebeurtenissen omgaat dan de ander. Zo piekeren meisjes meer en hebben jongeren op het VMBO het minste last van stress door school en huiswerk.</a:t>
            </a:r>
          </a:p>
          <a:p>
            <a:r>
              <a:rPr lang="nl-NL" dirty="0"/>
              <a:t>Het is duidelijk. </a:t>
            </a:r>
            <a:r>
              <a:rPr lang="nl-NL" dirty="0">
                <a:highlight>
                  <a:srgbClr val="FFFF00"/>
                </a:highlight>
              </a:rPr>
              <a:t>School staat op nummer 1 wat betreft stress en druk</a:t>
            </a:r>
            <a:r>
              <a:rPr lang="nl-NL" dirty="0"/>
              <a:t>. </a:t>
            </a:r>
            <a:r>
              <a:rPr lang="nl-NL" dirty="0">
                <a:highlight>
                  <a:srgbClr val="FFFF00"/>
                </a:highlight>
              </a:rPr>
              <a:t>De toetsen, schoolkeuze en examens: daar liggen we wakker van. De schooldruk moet dus naar beneden</a:t>
            </a:r>
            <a:r>
              <a:rPr lang="nl-NL" dirty="0"/>
              <a:t>. En </a:t>
            </a:r>
            <a:r>
              <a:rPr lang="nl-NL" dirty="0">
                <a:highlight>
                  <a:srgbClr val="FFFF00"/>
                </a:highlight>
              </a:rPr>
              <a:t>steun van familie, vaders, moeders, vrienden en leraren </a:t>
            </a:r>
            <a:r>
              <a:rPr lang="nl-NL" dirty="0"/>
              <a:t>blijkt ook te helpen om jongeren lekkerder in hun vel te laten zitten. Net als </a:t>
            </a:r>
            <a:r>
              <a:rPr lang="nl-NL" dirty="0">
                <a:highlight>
                  <a:srgbClr val="FFFF00"/>
                </a:highlight>
              </a:rPr>
              <a:t>voldoende vrije tijd en jezelf minder vergelijken met anderen</a:t>
            </a:r>
            <a:r>
              <a:rPr lang="nl-NL" dirty="0"/>
              <a:t>.</a:t>
            </a:r>
          </a:p>
          <a:p>
            <a:r>
              <a:rPr lang="nl-NL" dirty="0"/>
              <a:t>Oh, en ook belangrijk. </a:t>
            </a:r>
            <a:r>
              <a:rPr lang="nl-NL" dirty="0" err="1"/>
              <a:t>Social</a:t>
            </a:r>
            <a:r>
              <a:rPr lang="nl-NL" dirty="0"/>
              <a:t> media is gewoon een onderdeel van ons leven en zorgt voor ons niet voor extra stress</a:t>
            </a:r>
          </a:p>
        </p:txBody>
      </p:sp>
      <p:pic>
        <p:nvPicPr>
          <p:cNvPr id="6" name="Afbeelding 5" descr="Afbeelding met buiten, persoon, boom&#10;&#10;Automatisch gegenereerde beschrijving">
            <a:extLst>
              <a:ext uri="{FF2B5EF4-FFF2-40B4-BE49-F238E27FC236}">
                <a16:creationId xmlns:a16="http://schemas.microsoft.com/office/drawing/2014/main" id="{15371AAD-44E0-8DE0-370D-E9DECCF4D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36" y="5401557"/>
            <a:ext cx="7163800" cy="4039164"/>
          </a:xfrm>
          <a:prstGeom prst="rect">
            <a:avLst/>
          </a:prstGeom>
        </p:spPr>
      </p:pic>
      <p:pic>
        <p:nvPicPr>
          <p:cNvPr id="8" name="Afbeelding 7">
            <a:hlinkClick r:id="rId3"/>
            <a:extLst>
              <a:ext uri="{FF2B5EF4-FFF2-40B4-BE49-F238E27FC236}">
                <a16:creationId xmlns:a16="http://schemas.microsoft.com/office/drawing/2014/main" id="{70B641D3-B358-00D1-02C0-B4565B188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9331" y="8089003"/>
            <a:ext cx="1762125" cy="1171575"/>
          </a:xfrm>
          <a:prstGeom prst="rect">
            <a:avLst/>
          </a:prstGeom>
        </p:spPr>
      </p:pic>
    </p:spTree>
    <p:extLst>
      <p:ext uri="{BB962C8B-B14F-4D97-AF65-F5344CB8AC3E}">
        <p14:creationId xmlns:p14="http://schemas.microsoft.com/office/powerpoint/2010/main" val="50173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56754" y="222068"/>
            <a:ext cx="8294915" cy="9485811"/>
          </a:xfrm>
          <a:prstGeom prst="roundRect">
            <a:avLst>
              <a:gd name="adj" fmla="val 2809"/>
            </a:avLst>
          </a:prstGeom>
          <a:noFill/>
          <a:ln w="57150">
            <a:solidFill>
              <a:srgbClr val="009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e 4"/>
          <p:cNvGrpSpPr/>
          <p:nvPr/>
        </p:nvGrpSpPr>
        <p:grpSpPr>
          <a:xfrm>
            <a:off x="287380" y="456352"/>
            <a:ext cx="2831543" cy="602743"/>
            <a:chOff x="65084" y="549079"/>
            <a:chExt cx="3963363" cy="1201783"/>
          </a:xfrm>
          <a:noFill/>
        </p:grpSpPr>
        <p:sp>
          <p:nvSpPr>
            <p:cNvPr id="3" name="Rectangle à coins arrondis 2"/>
            <p:cNvSpPr/>
            <p:nvPr/>
          </p:nvSpPr>
          <p:spPr>
            <a:xfrm>
              <a:off x="65084" y="549079"/>
              <a:ext cx="3963363" cy="12017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b="1" dirty="0">
                  <a:solidFill>
                    <a:schemeClr val="tx1"/>
                  </a:solidFill>
                </a:rPr>
                <a:t>LEZEN</a:t>
              </a:r>
              <a:endParaRPr lang="en-US" b="1" dirty="0">
                <a:solidFill>
                  <a:schemeClr val="tx1"/>
                </a:solidFill>
              </a:endParaRPr>
            </a:p>
          </p:txBody>
        </p:sp>
        <p:sp>
          <p:nvSpPr>
            <p:cNvPr id="4" name="Pentagone 3"/>
            <p:cNvSpPr/>
            <p:nvPr/>
          </p:nvSpPr>
          <p:spPr>
            <a:xfrm>
              <a:off x="270692" y="837582"/>
              <a:ext cx="902591" cy="624779"/>
            </a:xfrm>
            <a:prstGeom prst="homePlate">
              <a:avLst/>
            </a:prstGeom>
            <a:solidFill>
              <a:srgbClr val="FF53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BE" sz="3200" dirty="0"/>
                <a:t>4</a:t>
              </a:r>
              <a:endParaRPr lang="en-US" dirty="0"/>
            </a:p>
          </p:txBody>
        </p:sp>
      </p:grpSp>
      <p:sp>
        <p:nvSpPr>
          <p:cNvPr id="7" name="Rectangle 6"/>
          <p:cNvSpPr/>
          <p:nvPr/>
        </p:nvSpPr>
        <p:spPr>
          <a:xfrm>
            <a:off x="3017520" y="5809566"/>
            <a:ext cx="1640834" cy="369332"/>
          </a:xfrm>
          <a:prstGeom prst="rect">
            <a:avLst/>
          </a:prstGeom>
        </p:spPr>
        <p:txBody>
          <a:bodyPr wrap="none">
            <a:spAutoFit/>
          </a:bodyPr>
          <a:lstStyle/>
          <a:p>
            <a:r>
              <a:rPr lang="nl-NL" dirty="0">
                <a:solidFill>
                  <a:schemeClr val="bg1"/>
                </a:solidFill>
                <a:latin typeface="Segoe UI Light" panose="020B0502040204020203" pitchFamily="34" charset="0"/>
                <a:ea typeface="Calibri" panose="020F0502020204030204" pitchFamily="34" charset="0"/>
                <a:cs typeface="Segoe UI Light" panose="020B0502040204020203" pitchFamily="34" charset="0"/>
              </a:rPr>
              <a:t>Nieuwjaarsduik</a:t>
            </a:r>
            <a:endParaRPr lang="en-US" dirty="0"/>
          </a:p>
        </p:txBody>
      </p:sp>
      <p:sp>
        <p:nvSpPr>
          <p:cNvPr id="14" name="Rectangle 13"/>
          <p:cNvSpPr/>
          <p:nvPr/>
        </p:nvSpPr>
        <p:spPr>
          <a:xfrm>
            <a:off x="421027" y="1096220"/>
            <a:ext cx="7726909" cy="91143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spcAft>
                <a:spcPts val="800"/>
              </a:spcAft>
            </a:pPr>
            <a:r>
              <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De meeste Nederlandse jongeren voelen zich dus goed. Lees op de volgende pagina wat ze doen om zich goed </a:t>
            </a:r>
            <a:r>
              <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rPr>
              <a:t>te voelen</a:t>
            </a:r>
            <a:r>
              <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nl-NL" sz="2000" dirty="0">
                <a:solidFill>
                  <a:schemeClr val="tx1"/>
                </a:solidFill>
                <a:latin typeface="Calibri" panose="020F0502020204030204" pitchFamily="34" charset="0"/>
                <a:ea typeface="Calibri" panose="020F0502020204030204" pitchFamily="34" charset="0"/>
                <a:cs typeface="Arial" panose="020B0604020202020204" pitchFamily="34" charset="0"/>
              </a:rPr>
              <a:t>Bij wie past welk plaatje? </a:t>
            </a:r>
            <a:endParaRPr lang="nl-NL"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Afbeelding 5" descr="Nederland scoort goed en staat net als vorig jaar op plek 5. Beeld ANP">
            <a:extLst>
              <a:ext uri="{FF2B5EF4-FFF2-40B4-BE49-F238E27FC236}">
                <a16:creationId xmlns:a16="http://schemas.microsoft.com/office/drawing/2014/main" id="{4D05D75A-DE0D-BD57-1ECA-445C11EB08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422" y="2367080"/>
            <a:ext cx="3224551" cy="2160000"/>
          </a:xfrm>
          <a:prstGeom prst="rect">
            <a:avLst/>
          </a:prstGeom>
          <a:noFill/>
          <a:ln>
            <a:noFill/>
          </a:ln>
        </p:spPr>
      </p:pic>
      <p:pic>
        <p:nvPicPr>
          <p:cNvPr id="10" name="Afbeelding 9" descr="Afbeelding met tekst, binnen, persoon, plafond&#10;&#10;Automatisch gegenereerde beschrijving">
            <a:extLst>
              <a:ext uri="{FF2B5EF4-FFF2-40B4-BE49-F238E27FC236}">
                <a16:creationId xmlns:a16="http://schemas.microsoft.com/office/drawing/2014/main" id="{BA974DE0-E3C4-622F-179B-CFA97FAAA6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9587" y="2405864"/>
            <a:ext cx="3238410" cy="2160000"/>
          </a:xfrm>
          <a:prstGeom prst="rect">
            <a:avLst/>
          </a:prstGeom>
        </p:spPr>
      </p:pic>
      <p:pic>
        <p:nvPicPr>
          <p:cNvPr id="12" name="Afbeelding 11" descr="Afbeelding met tekst, buiten, persoon, bril&#10;&#10;Automatisch gegenereerde beschrijving">
            <a:extLst>
              <a:ext uri="{FF2B5EF4-FFF2-40B4-BE49-F238E27FC236}">
                <a16:creationId xmlns:a16="http://schemas.microsoft.com/office/drawing/2014/main" id="{63DF1BEF-B466-E06E-E156-9A514ECD01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052" y="4914232"/>
            <a:ext cx="3093991" cy="2160000"/>
          </a:xfrm>
          <a:prstGeom prst="rect">
            <a:avLst/>
          </a:prstGeom>
        </p:spPr>
      </p:pic>
      <p:pic>
        <p:nvPicPr>
          <p:cNvPr id="15" name="Afbeelding 14" descr="Afbeelding met persoon, buiten, gras, boom&#10;&#10;Automatisch gegenereerde beschrijving">
            <a:extLst>
              <a:ext uri="{FF2B5EF4-FFF2-40B4-BE49-F238E27FC236}">
                <a16:creationId xmlns:a16="http://schemas.microsoft.com/office/drawing/2014/main" id="{0B1745CC-1952-4D56-49B1-21F5D64D5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746" y="4953000"/>
            <a:ext cx="3245898" cy="2160000"/>
          </a:xfrm>
          <a:prstGeom prst="rect">
            <a:avLst/>
          </a:prstGeom>
        </p:spPr>
      </p:pic>
      <p:pic>
        <p:nvPicPr>
          <p:cNvPr id="19" name="Afbeelding 18" descr="Afbeelding met boom, buiten, bos, pad&#10;&#10;Automatisch gegenereerde beschrijving">
            <a:extLst>
              <a:ext uri="{FF2B5EF4-FFF2-40B4-BE49-F238E27FC236}">
                <a16:creationId xmlns:a16="http://schemas.microsoft.com/office/drawing/2014/main" id="{61BDC8A6-0ED7-FA6E-ED1A-2F86F76967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3525" y="7323476"/>
            <a:ext cx="3347999" cy="2160000"/>
          </a:xfrm>
          <a:prstGeom prst="rect">
            <a:avLst/>
          </a:prstGeom>
        </p:spPr>
      </p:pic>
      <p:sp>
        <p:nvSpPr>
          <p:cNvPr id="20" name="Tekstvak 19">
            <a:extLst>
              <a:ext uri="{FF2B5EF4-FFF2-40B4-BE49-F238E27FC236}">
                <a16:creationId xmlns:a16="http://schemas.microsoft.com/office/drawing/2014/main" id="{8E32A704-679C-3178-9BD1-3B283945D273}"/>
              </a:ext>
            </a:extLst>
          </p:cNvPr>
          <p:cNvSpPr txBox="1"/>
          <p:nvPr/>
        </p:nvSpPr>
        <p:spPr>
          <a:xfrm>
            <a:off x="434272" y="6304523"/>
            <a:ext cx="722125" cy="923330"/>
          </a:xfrm>
          <a:prstGeom prst="rect">
            <a:avLst/>
          </a:prstGeom>
          <a:noFill/>
        </p:spPr>
        <p:txBody>
          <a:bodyPr wrap="square" rtlCol="0">
            <a:spAutoFit/>
          </a:bodyPr>
          <a:lstStyle/>
          <a:p>
            <a:r>
              <a:rPr lang="nl-NL" sz="5400" dirty="0">
                <a:solidFill>
                  <a:schemeClr val="bg1"/>
                </a:solidFill>
              </a:rPr>
              <a:t>C</a:t>
            </a:r>
          </a:p>
        </p:txBody>
      </p:sp>
      <p:sp>
        <p:nvSpPr>
          <p:cNvPr id="21" name="Tekstvak 20">
            <a:extLst>
              <a:ext uri="{FF2B5EF4-FFF2-40B4-BE49-F238E27FC236}">
                <a16:creationId xmlns:a16="http://schemas.microsoft.com/office/drawing/2014/main" id="{D87D97D1-664B-276F-1D61-35A378D5EDF7}"/>
              </a:ext>
            </a:extLst>
          </p:cNvPr>
          <p:cNvSpPr txBox="1"/>
          <p:nvPr/>
        </p:nvSpPr>
        <p:spPr>
          <a:xfrm>
            <a:off x="550485" y="3732615"/>
            <a:ext cx="675145" cy="923330"/>
          </a:xfrm>
          <a:prstGeom prst="rect">
            <a:avLst/>
          </a:prstGeom>
          <a:noFill/>
        </p:spPr>
        <p:txBody>
          <a:bodyPr wrap="square" rtlCol="0">
            <a:spAutoFit/>
          </a:bodyPr>
          <a:lstStyle/>
          <a:p>
            <a:r>
              <a:rPr lang="nl-NL" sz="5400" dirty="0">
                <a:solidFill>
                  <a:schemeClr val="bg1"/>
                </a:solidFill>
              </a:rPr>
              <a:t>A</a:t>
            </a:r>
          </a:p>
        </p:txBody>
      </p:sp>
      <p:sp>
        <p:nvSpPr>
          <p:cNvPr id="22" name="Tekstvak 21">
            <a:extLst>
              <a:ext uri="{FF2B5EF4-FFF2-40B4-BE49-F238E27FC236}">
                <a16:creationId xmlns:a16="http://schemas.microsoft.com/office/drawing/2014/main" id="{416F470D-8649-9397-9B12-C7B84399C0DB}"/>
              </a:ext>
            </a:extLst>
          </p:cNvPr>
          <p:cNvSpPr txBox="1"/>
          <p:nvPr/>
        </p:nvSpPr>
        <p:spPr>
          <a:xfrm>
            <a:off x="4420906" y="3767630"/>
            <a:ext cx="701450" cy="923330"/>
          </a:xfrm>
          <a:prstGeom prst="rect">
            <a:avLst/>
          </a:prstGeom>
          <a:noFill/>
        </p:spPr>
        <p:txBody>
          <a:bodyPr wrap="square" rtlCol="0">
            <a:spAutoFit/>
          </a:bodyPr>
          <a:lstStyle/>
          <a:p>
            <a:r>
              <a:rPr lang="nl-NL" sz="5400" dirty="0">
                <a:solidFill>
                  <a:schemeClr val="bg1"/>
                </a:solidFill>
              </a:rPr>
              <a:t>B</a:t>
            </a:r>
          </a:p>
        </p:txBody>
      </p:sp>
      <p:sp>
        <p:nvSpPr>
          <p:cNvPr id="23" name="Tekstvak 22">
            <a:extLst>
              <a:ext uri="{FF2B5EF4-FFF2-40B4-BE49-F238E27FC236}">
                <a16:creationId xmlns:a16="http://schemas.microsoft.com/office/drawing/2014/main" id="{9132946B-5243-2DBF-6FB1-F15332FCE6C2}"/>
              </a:ext>
            </a:extLst>
          </p:cNvPr>
          <p:cNvSpPr txBox="1"/>
          <p:nvPr/>
        </p:nvSpPr>
        <p:spPr>
          <a:xfrm>
            <a:off x="4443525" y="8626972"/>
            <a:ext cx="696760" cy="923330"/>
          </a:xfrm>
          <a:prstGeom prst="rect">
            <a:avLst/>
          </a:prstGeom>
          <a:noFill/>
        </p:spPr>
        <p:txBody>
          <a:bodyPr wrap="square" rtlCol="0">
            <a:spAutoFit/>
          </a:bodyPr>
          <a:lstStyle/>
          <a:p>
            <a:r>
              <a:rPr lang="nl-NL" sz="5400" dirty="0">
                <a:solidFill>
                  <a:schemeClr val="bg1"/>
                </a:solidFill>
              </a:rPr>
              <a:t>F</a:t>
            </a:r>
          </a:p>
        </p:txBody>
      </p:sp>
      <p:sp>
        <p:nvSpPr>
          <p:cNvPr id="24" name="Tekstvak 23">
            <a:extLst>
              <a:ext uri="{FF2B5EF4-FFF2-40B4-BE49-F238E27FC236}">
                <a16:creationId xmlns:a16="http://schemas.microsoft.com/office/drawing/2014/main" id="{E36F65A1-6B4A-3DB9-8402-8C1CEDFDEACF}"/>
              </a:ext>
            </a:extLst>
          </p:cNvPr>
          <p:cNvSpPr txBox="1"/>
          <p:nvPr/>
        </p:nvSpPr>
        <p:spPr>
          <a:xfrm>
            <a:off x="4378706" y="6158859"/>
            <a:ext cx="701450" cy="923330"/>
          </a:xfrm>
          <a:prstGeom prst="rect">
            <a:avLst/>
          </a:prstGeom>
          <a:noFill/>
        </p:spPr>
        <p:txBody>
          <a:bodyPr wrap="square" rtlCol="0">
            <a:spAutoFit/>
          </a:bodyPr>
          <a:lstStyle/>
          <a:p>
            <a:r>
              <a:rPr lang="nl-NL" sz="5400" dirty="0">
                <a:solidFill>
                  <a:schemeClr val="bg1"/>
                </a:solidFill>
              </a:rPr>
              <a:t>D</a:t>
            </a:r>
          </a:p>
        </p:txBody>
      </p:sp>
      <p:sp>
        <p:nvSpPr>
          <p:cNvPr id="8" name="Tekstvak 7">
            <a:extLst>
              <a:ext uri="{FF2B5EF4-FFF2-40B4-BE49-F238E27FC236}">
                <a16:creationId xmlns:a16="http://schemas.microsoft.com/office/drawing/2014/main" id="{6663B8BB-942C-C94E-5085-84D9C9660FCF}"/>
              </a:ext>
            </a:extLst>
          </p:cNvPr>
          <p:cNvSpPr txBox="1"/>
          <p:nvPr/>
        </p:nvSpPr>
        <p:spPr>
          <a:xfrm>
            <a:off x="3009474" y="4247718"/>
            <a:ext cx="1255407" cy="276999"/>
          </a:xfrm>
          <a:prstGeom prst="rect">
            <a:avLst/>
          </a:prstGeom>
          <a:noFill/>
        </p:spPr>
        <p:txBody>
          <a:bodyPr wrap="square" rtlCol="0">
            <a:spAutoFit/>
          </a:bodyPr>
          <a:lstStyle/>
          <a:p>
            <a:r>
              <a:rPr lang="nl-NL" sz="1200" dirty="0"/>
              <a:t>©ANP</a:t>
            </a:r>
          </a:p>
        </p:txBody>
      </p:sp>
      <p:sp>
        <p:nvSpPr>
          <p:cNvPr id="9" name="Tekstvak 8">
            <a:extLst>
              <a:ext uri="{FF2B5EF4-FFF2-40B4-BE49-F238E27FC236}">
                <a16:creationId xmlns:a16="http://schemas.microsoft.com/office/drawing/2014/main" id="{C149BE5A-A0E2-AA35-9C98-4762282FEE64}"/>
              </a:ext>
            </a:extLst>
          </p:cNvPr>
          <p:cNvSpPr txBox="1"/>
          <p:nvPr/>
        </p:nvSpPr>
        <p:spPr>
          <a:xfrm>
            <a:off x="5083308" y="4294807"/>
            <a:ext cx="2666479" cy="276999"/>
          </a:xfrm>
          <a:prstGeom prst="rect">
            <a:avLst/>
          </a:prstGeom>
          <a:noFill/>
        </p:spPr>
        <p:txBody>
          <a:bodyPr wrap="square" rtlCol="0">
            <a:spAutoFit/>
          </a:bodyPr>
          <a:lstStyle/>
          <a:p>
            <a:r>
              <a:rPr lang="nl-NL" sz="1200" dirty="0"/>
              <a:t>© </a:t>
            </a:r>
            <a:r>
              <a:rPr lang="nl-NL" sz="1200" b="0" i="0" dirty="0">
                <a:effectLst/>
              </a:rPr>
              <a:t>Beeld Ramon van </a:t>
            </a:r>
            <a:r>
              <a:rPr lang="nl-NL" sz="1200" b="0" i="0" dirty="0" err="1">
                <a:effectLst/>
              </a:rPr>
              <a:t>Flymen</a:t>
            </a:r>
            <a:r>
              <a:rPr lang="nl-NL" sz="1200" b="0" i="0" dirty="0">
                <a:effectLst/>
              </a:rPr>
              <a:t> / ANP</a:t>
            </a:r>
            <a:endParaRPr lang="nl-NL" sz="1200" dirty="0"/>
          </a:p>
        </p:txBody>
      </p:sp>
      <p:pic>
        <p:nvPicPr>
          <p:cNvPr id="13" name="Afbeelding 12" descr="Afbeelding met persoon, binnen, klein, jong&#10;&#10;Automatisch gegenereerde beschrijving">
            <a:extLst>
              <a:ext uri="{FF2B5EF4-FFF2-40B4-BE49-F238E27FC236}">
                <a16:creationId xmlns:a16="http://schemas.microsoft.com/office/drawing/2014/main" id="{A3957A86-5F6A-F1A2-7119-8485A85A81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848" y="7337659"/>
            <a:ext cx="3151330" cy="2160000"/>
          </a:xfrm>
          <a:prstGeom prst="rect">
            <a:avLst/>
          </a:prstGeom>
        </p:spPr>
      </p:pic>
      <p:sp>
        <p:nvSpPr>
          <p:cNvPr id="16" name="Tekstvak 15">
            <a:extLst>
              <a:ext uri="{FF2B5EF4-FFF2-40B4-BE49-F238E27FC236}">
                <a16:creationId xmlns:a16="http://schemas.microsoft.com/office/drawing/2014/main" id="{58EB85D1-F346-DF78-57BA-ED9410DEBCE4}"/>
              </a:ext>
            </a:extLst>
          </p:cNvPr>
          <p:cNvSpPr txBox="1"/>
          <p:nvPr/>
        </p:nvSpPr>
        <p:spPr>
          <a:xfrm>
            <a:off x="361365" y="9195636"/>
            <a:ext cx="1878036" cy="307777"/>
          </a:xfrm>
          <a:prstGeom prst="rect">
            <a:avLst/>
          </a:prstGeom>
          <a:noFill/>
        </p:spPr>
        <p:txBody>
          <a:bodyPr wrap="square" rtlCol="0">
            <a:spAutoFit/>
          </a:bodyPr>
          <a:lstStyle/>
          <a:p>
            <a:r>
              <a:rPr lang="nl-NL" sz="1400" dirty="0">
                <a:solidFill>
                  <a:schemeClr val="bg1"/>
                </a:solidFill>
              </a:rPr>
              <a:t>© Getty Images</a:t>
            </a:r>
          </a:p>
        </p:txBody>
      </p:sp>
      <p:sp>
        <p:nvSpPr>
          <p:cNvPr id="18" name="Tekstvak 17">
            <a:extLst>
              <a:ext uri="{FF2B5EF4-FFF2-40B4-BE49-F238E27FC236}">
                <a16:creationId xmlns:a16="http://schemas.microsoft.com/office/drawing/2014/main" id="{E603B795-A7C2-FCD4-AB80-635AA0EDB757}"/>
              </a:ext>
            </a:extLst>
          </p:cNvPr>
          <p:cNvSpPr txBox="1"/>
          <p:nvPr/>
        </p:nvSpPr>
        <p:spPr>
          <a:xfrm>
            <a:off x="550485" y="8471412"/>
            <a:ext cx="851769" cy="923330"/>
          </a:xfrm>
          <a:prstGeom prst="rect">
            <a:avLst/>
          </a:prstGeom>
          <a:noFill/>
        </p:spPr>
        <p:txBody>
          <a:bodyPr wrap="square" rtlCol="0">
            <a:spAutoFit/>
          </a:bodyPr>
          <a:lstStyle/>
          <a:p>
            <a:r>
              <a:rPr lang="nl-NL" sz="5400" dirty="0">
                <a:solidFill>
                  <a:schemeClr val="bg1"/>
                </a:solidFill>
              </a:rPr>
              <a:t>E</a:t>
            </a:r>
          </a:p>
        </p:txBody>
      </p:sp>
    </p:spTree>
    <p:extLst>
      <p:ext uri="{BB962C8B-B14F-4D97-AF65-F5344CB8AC3E}">
        <p14:creationId xmlns:p14="http://schemas.microsoft.com/office/powerpoint/2010/main" val="35881272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2631591F76674AA9160AE3BED824EF" ma:contentTypeVersion="14" ma:contentTypeDescription="Crée un document." ma:contentTypeScope="" ma:versionID="d7b1510a827fdb4215e7d2aaf7d8ae3f">
  <xsd:schema xmlns:xsd="http://www.w3.org/2001/XMLSchema" xmlns:xs="http://www.w3.org/2001/XMLSchema" xmlns:p="http://schemas.microsoft.com/office/2006/metadata/properties" xmlns:ns3="585010bf-ea3c-4a4e-83b6-aaf828419e6f" xmlns:ns4="482757d7-26d1-43ca-924f-7189a9084a0c" targetNamespace="http://schemas.microsoft.com/office/2006/metadata/properties" ma:root="true" ma:fieldsID="560854c0e7766ef52cb3ffebf03af0d6" ns3:_="" ns4:_="">
    <xsd:import namespace="585010bf-ea3c-4a4e-83b6-aaf828419e6f"/>
    <xsd:import namespace="482757d7-26d1-43ca-924f-7189a9084a0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010bf-ea3c-4a4e-83b6-aaf828419e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2757d7-26d1-43ca-924f-7189a9084a0c"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73FB6-83AF-434C-91A3-BDE310BB24FD}">
  <ds:schemaRefs>
    <ds:schemaRef ds:uri="482757d7-26d1-43ca-924f-7189a9084a0c"/>
    <ds:schemaRef ds:uri="http://schemas.microsoft.com/office/2006/documentManagement/types"/>
    <ds:schemaRef ds:uri="http://purl.org/dc/elements/1.1/"/>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585010bf-ea3c-4a4e-83b6-aaf828419e6f"/>
    <ds:schemaRef ds:uri="http://schemas.microsoft.com/office/2006/metadata/properties"/>
  </ds:schemaRefs>
</ds:datastoreItem>
</file>

<file path=customXml/itemProps2.xml><?xml version="1.0" encoding="utf-8"?>
<ds:datastoreItem xmlns:ds="http://schemas.openxmlformats.org/officeDocument/2006/customXml" ds:itemID="{646C10A7-34AD-45DF-8CB4-774F094A4DE2}">
  <ds:schemaRefs>
    <ds:schemaRef ds:uri="http://schemas.microsoft.com/sharepoint/v3/contenttype/forms"/>
  </ds:schemaRefs>
</ds:datastoreItem>
</file>

<file path=customXml/itemProps3.xml><?xml version="1.0" encoding="utf-8"?>
<ds:datastoreItem xmlns:ds="http://schemas.openxmlformats.org/officeDocument/2006/customXml" ds:itemID="{E4BCC5E7-A517-4942-BB67-52142EF73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010bf-ea3c-4a4e-83b6-aaf828419e6f"/>
    <ds:schemaRef ds:uri="482757d7-26d1-43ca-924f-7189a9084a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88</TotalTime>
  <Words>4338</Words>
  <Application>Microsoft Office PowerPoint</Application>
  <PresentationFormat>Aangepast</PresentationFormat>
  <Paragraphs>505</Paragraphs>
  <Slides>31</Slides>
  <Notes>0</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31</vt:i4>
      </vt:variant>
    </vt:vector>
  </HeadingPairs>
  <TitlesOfParts>
    <vt:vector size="43" baseType="lpstr">
      <vt:lpstr>Akko W01 Regular</vt:lpstr>
      <vt:lpstr>Arial</vt:lpstr>
      <vt:lpstr>Calibri</vt:lpstr>
      <vt:lpstr>Calibri Light</vt:lpstr>
      <vt:lpstr>inherit</vt:lpstr>
      <vt:lpstr>Raleway</vt:lpstr>
      <vt:lpstr>Segoe UI</vt:lpstr>
      <vt:lpstr>Segoe UI Light</vt:lpstr>
      <vt:lpstr>Segoe UI Symbol</vt:lpstr>
      <vt:lpstr>Source Sans Pro</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Jolien De Decker</dc:creator>
  <cp:lastModifiedBy>Nessas Kred</cp:lastModifiedBy>
  <cp:revision>673</cp:revision>
  <dcterms:created xsi:type="dcterms:W3CDTF">2020-11-17T14:20:20Z</dcterms:created>
  <dcterms:modified xsi:type="dcterms:W3CDTF">2022-11-09T14:05:53Z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0x010100302631591F76674AA9160AE3BED824EF</vt:lpwstr>
  </property>
</Properties>
</file>